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439" r:id="rId3"/>
    <p:sldId id="440" r:id="rId4"/>
    <p:sldId id="306" r:id="rId5"/>
    <p:sldId id="308" r:id="rId6"/>
    <p:sldId id="309" r:id="rId7"/>
    <p:sldId id="311" r:id="rId8"/>
    <p:sldId id="312" r:id="rId9"/>
    <p:sldId id="441" r:id="rId10"/>
    <p:sldId id="314" r:id="rId11"/>
    <p:sldId id="317" r:id="rId12"/>
    <p:sldId id="404" r:id="rId13"/>
    <p:sldId id="319" r:id="rId14"/>
    <p:sldId id="396" r:id="rId15"/>
    <p:sldId id="410" r:id="rId16"/>
    <p:sldId id="411" r:id="rId17"/>
    <p:sldId id="412" r:id="rId18"/>
    <p:sldId id="413" r:id="rId19"/>
    <p:sldId id="414" r:id="rId20"/>
    <p:sldId id="415" r:id="rId21"/>
    <p:sldId id="416" r:id="rId22"/>
    <p:sldId id="417" r:id="rId23"/>
    <p:sldId id="418" r:id="rId24"/>
    <p:sldId id="318" r:id="rId25"/>
    <p:sldId id="421" r:id="rId26"/>
    <p:sldId id="424" r:id="rId27"/>
    <p:sldId id="422" r:id="rId28"/>
    <p:sldId id="423" r:id="rId29"/>
    <p:sldId id="425" r:id="rId30"/>
    <p:sldId id="426" r:id="rId31"/>
    <p:sldId id="427" r:id="rId32"/>
    <p:sldId id="370" r:id="rId33"/>
    <p:sldId id="420" r:id="rId34"/>
    <p:sldId id="407" r:id="rId35"/>
    <p:sldId id="408" r:id="rId36"/>
    <p:sldId id="438" r:id="rId37"/>
    <p:sldId id="428" r:id="rId38"/>
    <p:sldId id="343" r:id="rId39"/>
    <p:sldId id="345" r:id="rId40"/>
    <p:sldId id="346" r:id="rId41"/>
    <p:sldId id="347" r:id="rId42"/>
    <p:sldId id="348" r:id="rId43"/>
    <p:sldId id="349" r:id="rId44"/>
    <p:sldId id="350" r:id="rId45"/>
    <p:sldId id="351" r:id="rId46"/>
    <p:sldId id="332" r:id="rId47"/>
    <p:sldId id="334" r:id="rId48"/>
    <p:sldId id="430" r:id="rId49"/>
    <p:sldId id="431" r:id="rId50"/>
    <p:sldId id="432" r:id="rId51"/>
    <p:sldId id="433" r:id="rId52"/>
    <p:sldId id="434" r:id="rId53"/>
    <p:sldId id="435" r:id="rId54"/>
    <p:sldId id="436" r:id="rId55"/>
    <p:sldId id="437" r:id="rId56"/>
    <p:sldId id="344" r:id="rId57"/>
    <p:sldId id="385" r:id="rId58"/>
    <p:sldId id="380" r:id="rId59"/>
    <p:sldId id="381" r:id="rId60"/>
    <p:sldId id="374" r:id="rId61"/>
    <p:sldId id="378" r:id="rId62"/>
    <p:sldId id="377" r:id="rId63"/>
    <p:sldId id="382" r:id="rId64"/>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70196" autoAdjust="0"/>
  </p:normalViewPr>
  <p:slideViewPr>
    <p:cSldViewPr snapToGrid="0" snapToObjects="1">
      <p:cViewPr varScale="1">
        <p:scale>
          <a:sx n="58" d="100"/>
          <a:sy n="58" d="100"/>
        </p:scale>
        <p:origin x="2299"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31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25</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52</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53</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54</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31301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3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0.png"/></Relationships>
</file>

<file path=ppt/slides/_rels/slide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024616"/>
            <a:ext cx="8337914" cy="2139047"/>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 min(</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 </a:t>
            </a:r>
            <a:r>
              <a:rPr lang="en-US" dirty="0" err="1">
                <a:latin typeface="Arial" panose="020B0604020202020204" pitchFamily="34" charset="0"/>
                <a:cs typeface="Arial" panose="020B0604020202020204" pitchFamily="34" charset="0"/>
              </a:rPr>
              <a:t>e.weight</a:t>
            </a:r>
            <a:r>
              <a:rPr lang="en-US" dirty="0">
                <a:latin typeface="Arial" panose="020B0604020202020204" pitchFamily="34" charset="0"/>
                <a:cs typeface="Arial" panose="020B0604020202020204" pitchFamily="34" charset="0"/>
              </a:rPr>
              <a:t>());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489904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Next, we consider </a:t>
            </a:r>
            <a:r>
              <a:rPr lang="en-GB" dirty="0">
                <a:solidFill>
                  <a:srgbClr val="C00000"/>
                </a:solidFill>
              </a:rPr>
              <a:t>Topological Sort </a:t>
            </a:r>
            <a:r>
              <a:rPr lang="en-GB" dirty="0"/>
              <a:t>for Edge-weighted DAG</a:t>
            </a:r>
            <a:r>
              <a:rPr lang="en-US" dirty="0"/>
              <a:t>, which works even if the weights are negative. </a:t>
            </a:r>
          </a:p>
          <a:p>
            <a:r>
              <a:rPr lang="en-US" dirty="0"/>
              <a:t>We conclude with the </a:t>
            </a:r>
            <a:r>
              <a:rPr lang="en-US" dirty="0">
                <a:solidFill>
                  <a:srgbClr val="C00000"/>
                </a:solidFill>
              </a:rPr>
              <a:t>Bellman–Ford </a:t>
            </a:r>
            <a:r>
              <a:rPr lang="en-US" dirty="0"/>
              <a:t>algorithm for edge-weighted digraphs with no negative cycles. </a:t>
            </a:r>
          </a:p>
          <a:p>
            <a:r>
              <a:rPr lang="en-US" dirty="0"/>
              <a:t>We conclude with the Floyd </a:t>
            </a:r>
            <a:r>
              <a:rPr lang="en-US" dirty="0" err="1"/>
              <a:t>Warshall</a:t>
            </a:r>
            <a:r>
              <a:rPr lang="en-US" dirty="0"/>
              <a:t> Algorithm for all-pairs shortest path</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Node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2795022576"/>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A</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Node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2548058383"/>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C</a:t>
                          </a:r>
                          <a:endParaRPr lang="en-SE" dirty="0">
                            <a:solidFill>
                              <a:srgbClr val="FF0000"/>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Node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143973901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B</a:t>
                      </a:r>
                      <a:endParaRPr lang="en-SE" dirty="0">
                        <a:solidFill>
                          <a:srgbClr val="FF0000"/>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Node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2533640961"/>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E</a:t>
                      </a:r>
                      <a:endParaRPr lang="en-SE" dirty="0">
                        <a:solidFill>
                          <a:srgbClr val="FF0000"/>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Node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2879850300"/>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566311976"/>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rgbClr val="FF0000"/>
                              </a:solidFill>
                            </a:rPr>
                            <a:t>P</a:t>
                          </a:r>
                          <a:endParaRPr lang="en-SE" dirty="0">
                            <a:solidFill>
                              <a:srgbClr val="FF0000"/>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01990891"/>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rgbClr val="FF0000"/>
                              </a:solidFill>
                            </a:rPr>
                            <a:t>Q</a:t>
                          </a:r>
                          <a:endParaRPr lang="en-SE" dirty="0">
                            <a:solidFill>
                              <a:srgbClr val="FF0000"/>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540028677"/>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rgbClr val="FF0000"/>
                              </a:solidFill>
                            </a:rPr>
                            <a:t>R</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3341450838"/>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rgbClr val="FF0000"/>
                              </a:solidFill>
                            </a:rPr>
                            <a:t>U</a:t>
                          </a:r>
                          <a:endParaRPr lang="en-SE" dirty="0">
                            <a:solidFill>
                              <a:srgbClr val="FF0000"/>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963798009"/>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S</a:t>
                          </a:r>
                          <a:endParaRPr lang="en-SE" dirty="0">
                            <a:solidFill>
                              <a:srgbClr val="FF0000"/>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721361699"/>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rgbClr val="FF0000"/>
                              </a:solidFill>
                            </a:rPr>
                            <a:t>T</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2"/>
          <a:stretch>
            <a:fillRect/>
          </a:stretch>
        </p:blipFill>
        <p:spPr>
          <a:xfrm>
            <a:off x="5244608" y="-13048"/>
            <a:ext cx="3899392" cy="1530141"/>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Node</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88884" y="1391100"/>
                <a:ext cx="4379515" cy="2676513"/>
              </a:xfrm>
            </p:spPr>
            <p:txBody>
              <a:bodyPr>
                <a:normAutofit/>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distTo</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1" i="1" smtClean="0">
                        <a:solidFill>
                          <a:srgbClr val="273239"/>
                        </a:solidFill>
                        <a:effectLst/>
                        <a:latin typeface="Cambria Math" panose="02040503050406030204" pitchFamily="18" charset="0"/>
                      </a:rPr>
                      <m:t>∞</m:t>
                    </m:r>
                  </m:oMath>
                </a14:m>
                <a:r>
                  <a:rPr lang="en-GB" b="0" i="0" dirty="0">
                    <a:solidFill>
                      <a:srgbClr val="273239"/>
                    </a:solidFill>
                    <a:effectLst/>
                    <a:latin typeface="Times New Roman" panose="02020603050405020304" pitchFamily="18" charset="0"/>
                    <a:cs typeface="Times New Roman" panose="02020603050405020304" pitchFamily="18" charset="0"/>
                  </a:rPr>
                  <a:t>, and </a:t>
                </a:r>
                <a:r>
                  <a:rPr lang="en-GB" b="1" i="0" dirty="0" err="1">
                    <a:solidFill>
                      <a:srgbClr val="273239"/>
                    </a:solidFill>
                    <a:effectLst/>
                    <a:latin typeface="Times New Roman" panose="02020603050405020304" pitchFamily="18" charset="0"/>
                    <a:cs typeface="Times New Roman" panose="02020603050405020304" pitchFamily="18" charset="0"/>
                  </a:rPr>
                  <a:t>distTo</a:t>
                </a:r>
                <a:r>
                  <a:rPr lang="en-GB" b="1" i="0" dirty="0">
                    <a:solidFill>
                      <a:srgbClr val="273239"/>
                    </a:solidFill>
                    <a:effectLst/>
                    <a:latin typeface="Times New Roman" panose="02020603050405020304" pitchFamily="18" charset="0"/>
                    <a:cs typeface="Times New Roman" panose="02020603050405020304" pitchFamily="18" charset="0"/>
                  </a:rPr>
                  <a:t>[s] = 0</a:t>
                </a:r>
                <a:r>
                  <a:rPr lang="en-GB" b="0" i="0" dirty="0">
                    <a:solidFill>
                      <a:srgbClr val="273239"/>
                    </a:solidFill>
                    <a:effectLst/>
                    <a:latin typeface="Times New Roman" panose="02020603050405020304" pitchFamily="18" charset="0"/>
                    <a:cs typeface="Times New Roman" panose="02020603050405020304" pitchFamily="18" charset="0"/>
                  </a:rPr>
                  <a:t> to source vertex s.</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a:t>
                </a:r>
                <a:r>
                  <a:rPr lang="en-GB" b="1" i="0" dirty="0">
                    <a:solidFill>
                      <a:srgbClr val="273239"/>
                    </a:solidFill>
                    <a:effectLst/>
                    <a:latin typeface="Times New Roman" panose="02020603050405020304" pitchFamily="18" charset="0"/>
                    <a:cs typeface="Times New Roman" panose="02020603050405020304" pitchFamily="18" charset="0"/>
                  </a:rPr>
                  <a:t>edges |V|-1</a:t>
                </a:r>
                <a:r>
                  <a:rPr lang="en-GB" b="0" i="0" dirty="0">
                    <a:solidFill>
                      <a:srgbClr val="273239"/>
                    </a:solidFill>
                    <a:effectLst/>
                    <a:latin typeface="Times New Roman" panose="02020603050405020304" pitchFamily="18" charset="0"/>
                    <a:cs typeface="Times New Roman" panose="02020603050405020304" pitchFamily="18" charset="0"/>
                  </a:rPr>
                  <a:t> </a:t>
                </a:r>
                <a:r>
                  <a:rPr lang="en-GB" b="0" i="0">
                    <a:solidFill>
                      <a:srgbClr val="273239"/>
                    </a:solidFill>
                    <a:effectLst/>
                    <a:latin typeface="Times New Roman" panose="02020603050405020304" pitchFamily="18" charset="0"/>
                    <a:cs typeface="Times New Roman" panose="02020603050405020304" pitchFamily="18" charset="0"/>
                  </a:rPr>
                  <a:t>times.</a:t>
                </a:r>
                <a:endParaRPr lang="en-GB" b="0" i="0" dirty="0">
                  <a:solidFill>
                    <a:srgbClr val="273239"/>
                  </a:solidFill>
                  <a:effectLst/>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88884" y="1391100"/>
                <a:ext cx="4379515" cy="2676513"/>
              </a:xfrm>
              <a:blipFill>
                <a:blip r:embed="rId3"/>
                <a:stretch>
                  <a:fillRect l="-1950" t="-1822"/>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 | -1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dirty="0"/>
              <a:t>Relaxing edges |V|-1 times in the Bellman-Ford Algorithm guarantees that the algorithm has explored all possible paths of length up to |V|-1, which is the maximum possible length of a shortest path in a graph with |V| vertices. This allows the algorithm to correctly calculate the shortest paths from the source vertex to all other vertices, </a:t>
            </a:r>
            <a:r>
              <a:rPr lang="en-GB" dirty="0">
                <a:solidFill>
                  <a:srgbClr val="FF0000"/>
                </a:solidFill>
              </a:rPr>
              <a:t>given that there are no negative-weight cycles</a:t>
            </a:r>
            <a:r>
              <a:rPr lang="en-GB" dirty="0"/>
              <a:t>.</a:t>
            </a:r>
          </a:p>
        </p:txBody>
      </p:sp>
    </p:spTree>
    <p:extLst>
      <p:ext uri="{BB962C8B-B14F-4D97-AF65-F5344CB8AC3E}">
        <p14:creationId xmlns:p14="http://schemas.microsoft.com/office/powerpoint/2010/main" val="347536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43387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a:t>
                </a:r>
                <a:r>
                  <a:rPr lang="en-GB" sz="2800" b="1" dirty="0">
                    <a:solidFill>
                      <a:srgbClr val="273239"/>
                    </a:solidFill>
                    <a:latin typeface="Times New Roman" panose="02020603050405020304" pitchFamily="18" charset="0"/>
                    <a:cs typeface="Times New Roman" panose="02020603050405020304" pitchFamily="18" charset="0"/>
                  </a:rPr>
                  <a:t>v</a:t>
                </a:r>
                <a:r>
                  <a:rPr lang="en-GB" sz="2800" dirty="0">
                    <a:solidFill>
                      <a:srgbClr val="273239"/>
                    </a:solidFill>
                    <a:latin typeface="Times New Roman" panose="02020603050405020304" pitchFamily="18" charset="0"/>
                    <a:cs typeface="Times New Roman" panose="02020603050405020304" pitchFamily="18" charset="0"/>
                  </a:rPr>
                  <a:t> as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1"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b="1" dirty="0" err="1">
                    <a:solidFill>
                      <a:srgbClr val="273239"/>
                    </a:solidFill>
                    <a:latin typeface="Times New Roman" panose="02020603050405020304" pitchFamily="18" charset="0"/>
                    <a:cs typeface="Times New Roman" panose="02020603050405020304" pitchFamily="18" charset="0"/>
                  </a:rPr>
                  <a:t>distTo</a:t>
                </a:r>
                <a:r>
                  <a:rPr lang="en-GB" sz="2800" b="1" dirty="0">
                    <a:solidFill>
                      <a:srgbClr val="273239"/>
                    </a:solidFill>
                    <a:latin typeface="Times New Roman" panose="02020603050405020304" pitchFamily="18" charset="0"/>
                    <a:cs typeface="Times New Roman" panose="02020603050405020304" pitchFamily="18" charset="0"/>
                  </a:rPr>
                  <a:t>[s] = 0</a:t>
                </a:r>
                <a:r>
                  <a:rPr lang="en-GB" sz="2800" dirty="0">
                    <a:solidFill>
                      <a:srgbClr val="273239"/>
                    </a:solidFill>
                    <a:latin typeface="Times New Roman" panose="02020603050405020304" pitchFamily="18" charset="0"/>
                    <a:cs typeface="Times New Roman" panose="02020603050405020304" pitchFamily="18" charset="0"/>
                  </a:rPr>
                  <a:t>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a:t>
                </a:r>
                <a:r>
                  <a:rPr lang="en-GB" sz="2800" b="1" dirty="0">
                    <a:solidFill>
                      <a:srgbClr val="273239"/>
                    </a:solidFill>
                    <a:latin typeface="Times New Roman" panose="02020603050405020304" pitchFamily="18" charset="0"/>
                    <a:cs typeface="Times New Roman" panose="02020603050405020304" pitchFamily="18" charset="0"/>
                  </a:rPr>
                  <a:t>edges |V|-1</a:t>
                </a:r>
                <a:r>
                  <a:rPr lang="en-GB" sz="2800" dirty="0">
                    <a:solidFill>
                      <a:srgbClr val="273239"/>
                    </a:solidFill>
                    <a:latin typeface="Times New Roman" panose="02020603050405020304" pitchFamily="18" charset="0"/>
                    <a:cs typeface="Times New Roman" panose="02020603050405020304" pitchFamily="18" charset="0"/>
                  </a:rPr>
                  <a:t> times.</a:t>
                </a:r>
              </a:p>
              <a:p>
                <a:pPr algn="l" fontAlgn="base">
                  <a:buFont typeface="Arial" panose="020B0604020202020204" pitchFamily="34" charset="0"/>
                  <a:buChar char="•"/>
                </a:pPr>
                <a:r>
                  <a:rPr lang="en-GB" sz="2800" b="0" i="0" dirty="0">
                    <a:solidFill>
                      <a:srgbClr val="273239"/>
                    </a:solidFill>
                    <a:effectLst/>
                    <a:latin typeface="Times New Roman" panose="02020603050405020304" pitchFamily="18" charset="0"/>
                    <a:cs typeface="Times New Roman" panose="02020603050405020304" pitchFamily="18" charset="0"/>
                  </a:rPr>
                  <a:t>Relax all the edges one more time i.e. the </a:t>
                </a:r>
                <a:r>
                  <a:rPr lang="en-GB" sz="2800" b="1" i="0" dirty="0">
                    <a:solidFill>
                      <a:srgbClr val="273239"/>
                    </a:solidFill>
                    <a:effectLst/>
                    <a:latin typeface="Times New Roman" panose="02020603050405020304" pitchFamily="18" charset="0"/>
                    <a:cs typeface="Times New Roman" panose="02020603050405020304" pitchFamily="18" charset="0"/>
                  </a:rPr>
                  <a:t>N-</a:t>
                </a:r>
                <a:r>
                  <a:rPr lang="en-GB" sz="2800" b="1" i="0" dirty="0" err="1">
                    <a:solidFill>
                      <a:srgbClr val="273239"/>
                    </a:solidFill>
                    <a:effectLst/>
                    <a:latin typeface="Times New Roman" panose="02020603050405020304" pitchFamily="18" charset="0"/>
                    <a:cs typeface="Times New Roman" panose="02020603050405020304" pitchFamily="18" charset="0"/>
                  </a:rPr>
                  <a:t>th</a:t>
                </a:r>
                <a:r>
                  <a:rPr lang="en-GB" sz="2800" b="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b="0" i="0" dirty="0">
                    <a:solidFill>
                      <a:srgbClr val="273239"/>
                    </a:solidFill>
                    <a:effectLst/>
                    <a:latin typeface="Times New Roman" panose="02020603050405020304" pitchFamily="18" charset="0"/>
                    <a:cs typeface="Times New Roman" panose="02020603050405020304" pitchFamily="18" charset="0"/>
                  </a:rPr>
                  <a:t>for any </a:t>
                </a:r>
                <a:r>
                  <a:rPr lang="en-GB" sz="2400" b="1" i="0" dirty="0">
                    <a:solidFill>
                      <a:srgbClr val="273239"/>
                    </a:solidFill>
                    <a:effectLst/>
                    <a:latin typeface="Times New Roman" panose="02020603050405020304" pitchFamily="18" charset="0"/>
                    <a:cs typeface="Times New Roman" panose="02020603050405020304" pitchFamily="18" charset="0"/>
                  </a:rPr>
                  <a:t>edge e, </a:t>
                </a:r>
                <a:r>
                  <a:rPr lang="en-GB" sz="2400" i="0" dirty="0">
                    <a:solidFill>
                      <a:srgbClr val="273239"/>
                    </a:solidFill>
                    <a:effectLst/>
                    <a:latin typeface="Times New Roman" panose="02020603050405020304" pitchFamily="18" charset="0"/>
                    <a:cs typeface="Times New Roman" panose="02020603050405020304" pitchFamily="18" charset="0"/>
                  </a:rPr>
                  <a:t>if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[w] &gt; </a:t>
                </a:r>
                <a:r>
                  <a:rPr lang="en-GB" sz="2400" b="1" i="0" dirty="0" err="1">
                    <a:solidFill>
                      <a:srgbClr val="273239"/>
                    </a:solidFill>
                    <a:effectLst/>
                    <a:latin typeface="Times New Roman" panose="02020603050405020304" pitchFamily="18" charset="0"/>
                    <a:cs typeface="Times New Roman" panose="02020603050405020304" pitchFamily="18" charset="0"/>
                  </a:rPr>
                  <a:t>distTo</a:t>
                </a:r>
                <a:r>
                  <a:rPr lang="en-GB" sz="2400" b="1" i="0" dirty="0">
                    <a:solidFill>
                      <a:srgbClr val="273239"/>
                    </a:solidFill>
                    <a:effectLst/>
                    <a:latin typeface="Times New Roman" panose="02020603050405020304" pitchFamily="18" charset="0"/>
                    <a:cs typeface="Times New Roman" panose="02020603050405020304" pitchFamily="18" charset="0"/>
                  </a:rPr>
                  <a:t>[v] + </a:t>
                </a:r>
                <a:r>
                  <a:rPr lang="en-GB" sz="2400" b="1" i="0" dirty="0" err="1">
                    <a:solidFill>
                      <a:srgbClr val="273239"/>
                    </a:solidFill>
                    <a:effectLst/>
                    <a:latin typeface="Times New Roman" panose="02020603050405020304" pitchFamily="18" charset="0"/>
                    <a:cs typeface="Times New Roman" panose="02020603050405020304" pitchFamily="18" charset="0"/>
                  </a:rPr>
                  <a:t>e.weight</a:t>
                </a:r>
                <a:r>
                  <a:rPr lang="en-GB" sz="2400" b="1"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GB" sz="24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4338709"/>
              </a:xfrm>
              <a:prstGeom prst="rect">
                <a:avLst/>
              </a:prstGeom>
              <a:blipFill>
                <a:blip r:embed="rId3"/>
                <a:stretch>
                  <a:fillRect l="-1333" t="-1404"/>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Best Case: O(|E|), when distance array after 1st and 2nd relaxation are same , we can simply stop further processing after one iteration</a:t>
            </a:r>
          </a:p>
          <a:p>
            <a:r>
              <a:rPr lang="en-GB" dirty="0"/>
              <a:t>Average Case: O(|V|*|E|)</a:t>
            </a:r>
          </a:p>
          <a:p>
            <a:r>
              <a:rPr lang="en-GB" dirty="0"/>
              <a:t>Worst Case: O(|V|*|E|)</a:t>
            </a:r>
          </a:p>
          <a:p>
            <a:pPr lvl="1"/>
            <a:r>
              <a:rPr lang="en-GB" dirty="0"/>
              <a:t>If the graph is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t>Weighted Directed </a:t>
            </a:r>
            <a:r>
              <a:rPr lang="en-US" altLang="zh-CN" dirty="0"/>
              <a:t>E</a:t>
            </a:r>
            <a:r>
              <a:rPr lang="en-US" dirty="0"/>
              <a:t>dge API</a:t>
            </a:r>
          </a:p>
        </p:txBody>
      </p:sp>
      <p:sp>
        <p:nvSpPr>
          <p:cNvPr id="4" name="TextBox 3">
            <a:extLst>
              <a:ext uri="{FF2B5EF4-FFF2-40B4-BE49-F238E27FC236}">
                <a16:creationId xmlns:a16="http://schemas.microsoft.com/office/drawing/2014/main" id="{9716C746-26E5-9149-AC8F-B8969A65BD06}"/>
              </a:ext>
            </a:extLst>
          </p:cNvPr>
          <p:cNvSpPr txBox="1"/>
          <p:nvPr/>
        </p:nvSpPr>
        <p:spPr>
          <a:xfrm>
            <a:off x="338357" y="1557764"/>
            <a:ext cx="8577743" cy="2123658"/>
          </a:xfrm>
          <a:prstGeom prst="rect">
            <a:avLst/>
          </a:prstGeom>
          <a:solidFill>
            <a:schemeClr val="bg1">
              <a:lumMod val="95000"/>
            </a:schemeClr>
          </a:solidFill>
          <a:ln>
            <a:noFill/>
          </a:ln>
        </p:spPr>
        <p:txBody>
          <a:bodyPr wrap="squar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       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DirectedEdge</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w, double weight)</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weighted edge v-&gt;w </a:t>
            </a:r>
            <a:endParaRPr lang="en-US" sz="12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from()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 vertex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to()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vertex w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 weight()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the weight </a:t>
            </a: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338357" y="1844736"/>
            <a:ext cx="8577743" cy="47125"/>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6" name="object 4">
            <a:extLst>
              <a:ext uri="{FF2B5EF4-FFF2-40B4-BE49-F238E27FC236}">
                <a16:creationId xmlns:a16="http://schemas.microsoft.com/office/drawing/2014/main" id="{2B927CE8-7802-2648-8CFB-50EB3F757CD8}"/>
              </a:ext>
            </a:extLst>
          </p:cNvPr>
          <p:cNvSpPr txBox="1"/>
          <p:nvPr/>
        </p:nvSpPr>
        <p:spPr>
          <a:xfrm>
            <a:off x="1721005" y="5177048"/>
            <a:ext cx="6316125" cy="338554"/>
          </a:xfrm>
          <a:prstGeom prst="rect">
            <a:avLst/>
          </a:prstGeom>
          <a:solidFill>
            <a:srgbClr val="E6A20E"/>
          </a:solidFill>
        </p:spPr>
        <p:txBody>
          <a:bodyPr wrap="square">
            <a:spAutoFit/>
          </a:bodyPr>
          <a:lstStyle>
            <a:defPPr>
              <a:defRPr lang="en-US"/>
            </a:defPPr>
            <a:lvl1pPr marL="285750" indent="-285750">
              <a:spcBef>
                <a:spcPts val="100"/>
              </a:spcBef>
              <a:spcAft>
                <a:spcPts val="100"/>
              </a:spcAft>
              <a:buClr>
                <a:schemeClr val="accent1"/>
              </a:buClr>
              <a:buFont typeface="Wingdings" pitchFamily="2" charset="2"/>
              <a:buChar char="§"/>
              <a:defRPr sz="1600">
                <a:latin typeface="Arial"/>
                <a:cs typeface="Arial"/>
              </a:defRPr>
            </a:lvl1pPr>
          </a:lstStyle>
          <a:p>
            <a:pPr marL="0" indent="0">
              <a:buNone/>
            </a:pPr>
            <a:r>
              <a:rPr dirty="0"/>
              <a:t>Idiom for processing an edge e:</a:t>
            </a:r>
            <a:r>
              <a:rPr lang="zh-CN" altLang="en-US" dirty="0"/>
              <a:t>  </a:t>
            </a:r>
            <a:r>
              <a:rPr dirty="0" err="1"/>
              <a:t>int</a:t>
            </a:r>
            <a:r>
              <a:rPr dirty="0"/>
              <a:t> v = </a:t>
            </a:r>
            <a:r>
              <a:rPr dirty="0" err="1"/>
              <a:t>e.</a:t>
            </a:r>
            <a:r>
              <a:rPr lang="en-US" dirty="0" err="1"/>
              <a:t>from</a:t>
            </a:r>
            <a:r>
              <a:rPr dirty="0"/>
              <a:t>(), w = </a:t>
            </a:r>
            <a:r>
              <a:rPr dirty="0" err="1"/>
              <a:t>e.</a:t>
            </a:r>
            <a:r>
              <a:rPr lang="en-US" dirty="0" err="1"/>
              <a:t>to</a:t>
            </a:r>
            <a:r>
              <a:rPr dirty="0"/>
              <a:t>();</a:t>
            </a:r>
          </a:p>
        </p:txBody>
      </p:sp>
      <p:sp>
        <p:nvSpPr>
          <p:cNvPr id="7" name="object 6">
            <a:extLst>
              <a:ext uri="{FF2B5EF4-FFF2-40B4-BE49-F238E27FC236}">
                <a16:creationId xmlns:a16="http://schemas.microsoft.com/office/drawing/2014/main" id="{7CB57643-0689-C24E-9F7E-33FA229C9E83}"/>
              </a:ext>
            </a:extLst>
          </p:cNvPr>
          <p:cNvSpPr/>
          <p:nvPr/>
        </p:nvSpPr>
        <p:spPr>
          <a:xfrm>
            <a:off x="3765597" y="4726106"/>
            <a:ext cx="2101258" cy="45719"/>
          </a:xfrm>
          <a:custGeom>
            <a:avLst/>
            <a:gdLst/>
            <a:ahLst/>
            <a:cxnLst/>
            <a:rect l="l" t="t" r="r" b="b"/>
            <a:pathLst>
              <a:path w="2226945" h="635">
                <a:moveTo>
                  <a:pt x="0" y="0"/>
                </a:moveTo>
                <a:lnTo>
                  <a:pt x="2226727" y="104"/>
                </a:lnTo>
              </a:path>
            </a:pathLst>
          </a:custGeom>
          <a:ln w="19074">
            <a:solidFill>
              <a:srgbClr val="000000"/>
            </a:solidFill>
            <a:headEnd type="none" w="med" len="med"/>
            <a:tailEnd type="triangle" w="med" len="med"/>
          </a:ln>
        </p:spPr>
        <p:txBody>
          <a:bodyPr wrap="square" lIns="0" tIns="0" rIns="0" bIns="0" rtlCol="0"/>
          <a:lstStyle/>
          <a:p>
            <a:endParaRPr/>
          </a:p>
        </p:txBody>
      </p:sp>
      <p:sp>
        <p:nvSpPr>
          <p:cNvPr id="8" name="object 7">
            <a:extLst>
              <a:ext uri="{FF2B5EF4-FFF2-40B4-BE49-F238E27FC236}">
                <a16:creationId xmlns:a16="http://schemas.microsoft.com/office/drawing/2014/main" id="{E16858F3-F426-3341-B014-5CBE95A826D1}"/>
              </a:ext>
            </a:extLst>
          </p:cNvPr>
          <p:cNvSpPr/>
          <p:nvPr/>
        </p:nvSpPr>
        <p:spPr>
          <a:xfrm>
            <a:off x="3616025" y="4578436"/>
            <a:ext cx="301625" cy="301625"/>
          </a:xfrm>
          <a:custGeom>
            <a:avLst/>
            <a:gdLst/>
            <a:ahLst/>
            <a:cxnLst/>
            <a:rect l="l" t="t" r="r" b="b"/>
            <a:pathLst>
              <a:path w="301625" h="301625">
                <a:moveTo>
                  <a:pt x="174169" y="0"/>
                </a:moveTo>
                <a:lnTo>
                  <a:pt x="127454" y="0"/>
                </a:lnTo>
                <a:lnTo>
                  <a:pt x="82517" y="14304"/>
                </a:lnTo>
                <a:lnTo>
                  <a:pt x="42912" y="42912"/>
                </a:lnTo>
                <a:lnTo>
                  <a:pt x="14304" y="82517"/>
                </a:lnTo>
                <a:lnTo>
                  <a:pt x="0" y="127454"/>
                </a:lnTo>
                <a:lnTo>
                  <a:pt x="0" y="174169"/>
                </a:lnTo>
                <a:lnTo>
                  <a:pt x="14304" y="219106"/>
                </a:lnTo>
                <a:lnTo>
                  <a:pt x="42912" y="258711"/>
                </a:lnTo>
                <a:lnTo>
                  <a:pt x="82517" y="287313"/>
                </a:lnTo>
                <a:lnTo>
                  <a:pt x="127454" y="301614"/>
                </a:lnTo>
                <a:lnTo>
                  <a:pt x="174169" y="301614"/>
                </a:lnTo>
                <a:lnTo>
                  <a:pt x="219106" y="287313"/>
                </a:lnTo>
                <a:lnTo>
                  <a:pt x="258711" y="258711"/>
                </a:lnTo>
                <a:lnTo>
                  <a:pt x="287319" y="219106"/>
                </a:lnTo>
                <a:lnTo>
                  <a:pt x="301623" y="174169"/>
                </a:lnTo>
                <a:lnTo>
                  <a:pt x="301623" y="127454"/>
                </a:lnTo>
                <a:lnTo>
                  <a:pt x="287319" y="82517"/>
                </a:lnTo>
                <a:lnTo>
                  <a:pt x="258711" y="42912"/>
                </a:lnTo>
                <a:lnTo>
                  <a:pt x="219106" y="14304"/>
                </a:lnTo>
                <a:lnTo>
                  <a:pt x="174169"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6CDA718F-3525-1D46-AEAF-30323727666C}"/>
              </a:ext>
            </a:extLst>
          </p:cNvPr>
          <p:cNvSpPr/>
          <p:nvPr/>
        </p:nvSpPr>
        <p:spPr>
          <a:xfrm>
            <a:off x="3616027"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B4B3651D-12FE-724D-9034-2945D78854DF}"/>
              </a:ext>
            </a:extLst>
          </p:cNvPr>
          <p:cNvSpPr txBox="1"/>
          <p:nvPr/>
        </p:nvSpPr>
        <p:spPr>
          <a:xfrm>
            <a:off x="3721812" y="4608187"/>
            <a:ext cx="123825" cy="231775"/>
          </a:xfrm>
          <a:prstGeom prst="rect">
            <a:avLst/>
          </a:prstGeom>
        </p:spPr>
        <p:txBody>
          <a:bodyPr vert="horz" wrap="square" lIns="0" tIns="12700" rIns="0" bIns="0" rtlCol="0">
            <a:spAutoFit/>
          </a:bodyPr>
          <a:lstStyle/>
          <a:p>
            <a:pPr marL="12700">
              <a:lnSpc>
                <a:spcPct val="100000"/>
              </a:lnSpc>
              <a:spcBef>
                <a:spcPts val="100"/>
              </a:spcBef>
            </a:pPr>
            <a:r>
              <a:rPr sz="1350" spc="110" dirty="0">
                <a:latin typeface="Trebuchet MS"/>
                <a:cs typeface="Trebuchet MS"/>
              </a:rPr>
              <a:t>v</a:t>
            </a:r>
            <a:endParaRPr sz="1350" dirty="0">
              <a:latin typeface="Trebuchet MS"/>
              <a:cs typeface="Trebuchet MS"/>
            </a:endParaRPr>
          </a:p>
        </p:txBody>
      </p:sp>
      <p:sp>
        <p:nvSpPr>
          <p:cNvPr id="11" name="object 10">
            <a:extLst>
              <a:ext uri="{FF2B5EF4-FFF2-40B4-BE49-F238E27FC236}">
                <a16:creationId xmlns:a16="http://schemas.microsoft.com/office/drawing/2014/main" id="{7E810C91-89B4-BA48-BAE6-C8D4351213B4}"/>
              </a:ext>
            </a:extLst>
          </p:cNvPr>
          <p:cNvSpPr/>
          <p:nvPr/>
        </p:nvSpPr>
        <p:spPr>
          <a:xfrm>
            <a:off x="4475993" y="4406135"/>
            <a:ext cx="848994" cy="276860"/>
          </a:xfrm>
          <a:custGeom>
            <a:avLst/>
            <a:gdLst/>
            <a:ahLst/>
            <a:cxnLst/>
            <a:rect l="l" t="t" r="r" b="b"/>
            <a:pathLst>
              <a:path w="848995" h="276860">
                <a:moveTo>
                  <a:pt x="0" y="0"/>
                </a:moveTo>
                <a:lnTo>
                  <a:pt x="848829" y="0"/>
                </a:lnTo>
                <a:lnTo>
                  <a:pt x="848829" y="276593"/>
                </a:lnTo>
                <a:lnTo>
                  <a:pt x="0" y="276593"/>
                </a:lnTo>
                <a:lnTo>
                  <a:pt x="0" y="0"/>
                </a:lnTo>
                <a:close/>
              </a:path>
            </a:pathLst>
          </a:custGeom>
          <a:noFill/>
        </p:spPr>
        <p:txBody>
          <a:bodyPr wrap="square" lIns="0" tIns="0" rIns="0" bIns="0" rtlCol="0"/>
          <a:lstStyle/>
          <a:p>
            <a:endParaRPr/>
          </a:p>
        </p:txBody>
      </p:sp>
      <p:sp>
        <p:nvSpPr>
          <p:cNvPr id="12" name="object 11">
            <a:extLst>
              <a:ext uri="{FF2B5EF4-FFF2-40B4-BE49-F238E27FC236}">
                <a16:creationId xmlns:a16="http://schemas.microsoft.com/office/drawing/2014/main" id="{A48BA51D-388B-174F-980B-2AE27451E53E}"/>
              </a:ext>
            </a:extLst>
          </p:cNvPr>
          <p:cNvSpPr txBox="1"/>
          <p:nvPr/>
        </p:nvSpPr>
        <p:spPr>
          <a:xfrm>
            <a:off x="4627229" y="4345425"/>
            <a:ext cx="645795" cy="220573"/>
          </a:xfrm>
          <a:prstGeom prst="rect">
            <a:avLst/>
          </a:prstGeom>
        </p:spPr>
        <p:txBody>
          <a:bodyPr vert="horz" wrap="square" lIns="0" tIns="12700" rIns="0" bIns="0" rtlCol="0">
            <a:spAutoFit/>
          </a:bodyPr>
          <a:lstStyle/>
          <a:p>
            <a:pPr marL="12700">
              <a:lnSpc>
                <a:spcPct val="100000"/>
              </a:lnSpc>
              <a:spcBef>
                <a:spcPts val="100"/>
              </a:spcBef>
            </a:pPr>
            <a:r>
              <a:rPr sz="1350" kern="0" dirty="0">
                <a:latin typeface="Arial" panose="020B0604020202020204" pitchFamily="34" charset="0"/>
                <a:cs typeface="Arial" panose="020B0604020202020204" pitchFamily="34" charset="0"/>
              </a:rPr>
              <a:t>weight</a:t>
            </a:r>
          </a:p>
        </p:txBody>
      </p:sp>
      <p:sp>
        <p:nvSpPr>
          <p:cNvPr id="13" name="object 12">
            <a:extLst>
              <a:ext uri="{FF2B5EF4-FFF2-40B4-BE49-F238E27FC236}">
                <a16:creationId xmlns:a16="http://schemas.microsoft.com/office/drawing/2014/main" id="{9BE4A3B5-34C3-E448-B72B-1A04887A5D36}"/>
              </a:ext>
            </a:extLst>
          </p:cNvPr>
          <p:cNvSpPr/>
          <p:nvPr/>
        </p:nvSpPr>
        <p:spPr>
          <a:xfrm>
            <a:off x="5866856" y="4578436"/>
            <a:ext cx="301625" cy="301625"/>
          </a:xfrm>
          <a:custGeom>
            <a:avLst/>
            <a:gdLst/>
            <a:ahLst/>
            <a:cxnLst/>
            <a:rect l="l" t="t" r="r" b="b"/>
            <a:pathLst>
              <a:path w="301625" h="301625">
                <a:moveTo>
                  <a:pt x="174166" y="0"/>
                </a:moveTo>
                <a:lnTo>
                  <a:pt x="127451" y="0"/>
                </a:lnTo>
                <a:lnTo>
                  <a:pt x="82513" y="14304"/>
                </a:lnTo>
                <a:lnTo>
                  <a:pt x="42903" y="42912"/>
                </a:lnTo>
                <a:lnTo>
                  <a:pt x="14301" y="82517"/>
                </a:lnTo>
                <a:lnTo>
                  <a:pt x="0" y="127454"/>
                </a:lnTo>
                <a:lnTo>
                  <a:pt x="0" y="174169"/>
                </a:lnTo>
                <a:lnTo>
                  <a:pt x="14301" y="219106"/>
                </a:lnTo>
                <a:lnTo>
                  <a:pt x="42903" y="258711"/>
                </a:lnTo>
                <a:lnTo>
                  <a:pt x="82513" y="287313"/>
                </a:lnTo>
                <a:lnTo>
                  <a:pt x="127451" y="301614"/>
                </a:lnTo>
                <a:lnTo>
                  <a:pt x="174166" y="301614"/>
                </a:lnTo>
                <a:lnTo>
                  <a:pt x="219105" y="287313"/>
                </a:lnTo>
                <a:lnTo>
                  <a:pt x="258714" y="258711"/>
                </a:lnTo>
                <a:lnTo>
                  <a:pt x="287317" y="219106"/>
                </a:lnTo>
                <a:lnTo>
                  <a:pt x="301618" y="174169"/>
                </a:lnTo>
                <a:lnTo>
                  <a:pt x="301618" y="127454"/>
                </a:lnTo>
                <a:lnTo>
                  <a:pt x="287317" y="82517"/>
                </a:lnTo>
                <a:lnTo>
                  <a:pt x="258714" y="42912"/>
                </a:lnTo>
                <a:lnTo>
                  <a:pt x="219105" y="14304"/>
                </a:lnTo>
                <a:lnTo>
                  <a:pt x="174166"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19465822-05B6-E742-85B7-CFC61C0B3B90}"/>
              </a:ext>
            </a:extLst>
          </p:cNvPr>
          <p:cNvSpPr/>
          <p:nvPr/>
        </p:nvSpPr>
        <p:spPr>
          <a:xfrm>
            <a:off x="5866856"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30FD3E4-E5F2-8245-96F7-D6981186146C}"/>
              </a:ext>
            </a:extLst>
          </p:cNvPr>
          <p:cNvSpPr txBox="1"/>
          <p:nvPr/>
        </p:nvSpPr>
        <p:spPr>
          <a:xfrm>
            <a:off x="5949642" y="4608187"/>
            <a:ext cx="170180" cy="231775"/>
          </a:xfrm>
          <a:prstGeom prst="rect">
            <a:avLst/>
          </a:prstGeom>
        </p:spPr>
        <p:txBody>
          <a:bodyPr vert="horz" wrap="square" lIns="0" tIns="12700" rIns="0" bIns="0" rtlCol="0">
            <a:spAutoFit/>
          </a:bodyPr>
          <a:lstStyle/>
          <a:p>
            <a:pPr marL="12700">
              <a:lnSpc>
                <a:spcPct val="100000"/>
              </a:lnSpc>
              <a:spcBef>
                <a:spcPts val="100"/>
              </a:spcBef>
            </a:pPr>
            <a:r>
              <a:rPr sz="1350" spc="130" dirty="0">
                <a:latin typeface="Trebuchet MS"/>
                <a:cs typeface="Trebuchet MS"/>
              </a:rPr>
              <a:t>w</a:t>
            </a:r>
            <a:endParaRPr sz="1350">
              <a:latin typeface="Trebuchet MS"/>
              <a:cs typeface="Trebuchet MS"/>
            </a:endParaRPr>
          </a:p>
        </p:txBody>
      </p:sp>
    </p:spTree>
    <p:extLst>
      <p:ext uri="{BB962C8B-B14F-4D97-AF65-F5344CB8AC3E}">
        <p14:creationId xmlns:p14="http://schemas.microsoft.com/office/powerpoint/2010/main" val="429047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animBg="1"/>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3 w. Negative Cycle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xmlns="">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45CC-C790-8744-B3F1-FDEDB05CCC6B}"/>
              </a:ext>
            </a:extLst>
          </p:cNvPr>
          <p:cNvSpPr>
            <a:spLocks noGrp="1"/>
          </p:cNvSpPr>
          <p:nvPr>
            <p:ph type="title"/>
          </p:nvPr>
        </p:nvSpPr>
        <p:spPr/>
        <p:txBody>
          <a:bodyPr/>
          <a:lstStyle/>
          <a:p>
            <a:r>
              <a:rPr lang="en-US" spc="35" dirty="0">
                <a:latin typeface="Arial"/>
                <a:cs typeface="Arial"/>
              </a:rPr>
              <a:t>Weighted</a:t>
            </a:r>
            <a:r>
              <a:rPr lang="en-US" spc="62" dirty="0">
                <a:latin typeface="Arial"/>
                <a:cs typeface="Arial"/>
              </a:rPr>
              <a:t> </a:t>
            </a:r>
            <a:r>
              <a:rPr lang="en-US" altLang="zh-CN" spc="40" dirty="0">
                <a:latin typeface="Arial"/>
                <a:cs typeface="Arial"/>
              </a:rPr>
              <a:t>E</a:t>
            </a:r>
            <a:r>
              <a:rPr lang="en-US" spc="40" dirty="0">
                <a:latin typeface="Arial"/>
                <a:cs typeface="Arial"/>
              </a:rPr>
              <a:t>dge:</a:t>
            </a:r>
            <a:r>
              <a:rPr lang="zh-CN" altLang="en-US" spc="40" dirty="0">
                <a:latin typeface="Arial"/>
                <a:cs typeface="Arial"/>
              </a:rPr>
              <a:t> </a:t>
            </a:r>
            <a:r>
              <a:rPr lang="en-US" spc="-9" dirty="0">
                <a:latin typeface="Arial"/>
                <a:cs typeface="Arial"/>
              </a:rPr>
              <a:t>Java</a:t>
            </a:r>
            <a:r>
              <a:rPr lang="en-US" spc="31" dirty="0">
                <a:latin typeface="Arial"/>
                <a:cs typeface="Arial"/>
              </a:rPr>
              <a:t> </a:t>
            </a:r>
            <a:r>
              <a:rPr lang="en-US" altLang="zh-CN" spc="13" dirty="0">
                <a:latin typeface="Arial"/>
                <a:cs typeface="Arial"/>
              </a:rPr>
              <a:t>I</a:t>
            </a:r>
            <a:r>
              <a:rPr lang="en-US" spc="13" dirty="0">
                <a:latin typeface="Arial"/>
                <a:cs typeface="Arial"/>
              </a:rPr>
              <a:t>mplementation</a:t>
            </a:r>
            <a:endParaRPr lang="en-US" dirty="0"/>
          </a:p>
        </p:txBody>
      </p:sp>
      <p:sp>
        <p:nvSpPr>
          <p:cNvPr id="49" name="object 3">
            <a:extLst>
              <a:ext uri="{FF2B5EF4-FFF2-40B4-BE49-F238E27FC236}">
                <a16:creationId xmlns:a16="http://schemas.microsoft.com/office/drawing/2014/main" id="{BE8222CA-4EE1-F14D-8478-3EFC0F97F005}"/>
              </a:ext>
            </a:extLst>
          </p:cNvPr>
          <p:cNvSpPr/>
          <p:nvPr/>
        </p:nvSpPr>
        <p:spPr>
          <a:xfrm>
            <a:off x="1603031" y="1417638"/>
            <a:ext cx="5518547" cy="5045273"/>
          </a:xfrm>
          <a:prstGeom prst="rect">
            <a:avLst/>
          </a:prstGeom>
          <a:blipFill>
            <a:blip r:embed="rId2" cstate="print"/>
            <a:stretch>
              <a:fillRect/>
            </a:stretch>
          </a:blipFill>
        </p:spPr>
        <p:txBody>
          <a:bodyPr wrap="square" lIns="0" tIns="0" rIns="0" bIns="0" rtlCol="0"/>
          <a:lstStyle/>
          <a:p>
            <a:endParaRPr sz="1266"/>
          </a:p>
        </p:txBody>
      </p:sp>
      <p:sp>
        <p:nvSpPr>
          <p:cNvPr id="50" name="object 4">
            <a:extLst>
              <a:ext uri="{FF2B5EF4-FFF2-40B4-BE49-F238E27FC236}">
                <a16:creationId xmlns:a16="http://schemas.microsoft.com/office/drawing/2014/main" id="{53EABDA9-C4C4-3D4D-8C47-31F7B9C0CBE5}"/>
              </a:ext>
            </a:extLst>
          </p:cNvPr>
          <p:cNvSpPr/>
          <p:nvPr/>
        </p:nvSpPr>
        <p:spPr>
          <a:xfrm>
            <a:off x="1657006" y="1471216"/>
            <a:ext cx="5331023" cy="4866680"/>
          </a:xfrm>
          <a:custGeom>
            <a:avLst/>
            <a:gdLst/>
            <a:ahLst/>
            <a:cxnLst/>
            <a:rect l="l" t="t" r="r" b="b"/>
            <a:pathLst>
              <a:path w="7581900" h="6921500">
                <a:moveTo>
                  <a:pt x="0" y="0"/>
                </a:moveTo>
                <a:lnTo>
                  <a:pt x="7581894" y="0"/>
                </a:lnTo>
                <a:lnTo>
                  <a:pt x="7581894" y="6921500"/>
                </a:lnTo>
                <a:lnTo>
                  <a:pt x="0" y="6921500"/>
                </a:lnTo>
                <a:lnTo>
                  <a:pt x="0" y="0"/>
                </a:lnTo>
                <a:close/>
              </a:path>
            </a:pathLst>
          </a:custGeom>
          <a:solidFill>
            <a:srgbClr val="CBCBCB"/>
          </a:solidFill>
        </p:spPr>
        <p:txBody>
          <a:bodyPr wrap="square" lIns="0" tIns="0" rIns="0" bIns="0" rtlCol="0"/>
          <a:lstStyle/>
          <a:p>
            <a:endParaRPr sz="1266"/>
          </a:p>
        </p:txBody>
      </p:sp>
      <p:sp>
        <p:nvSpPr>
          <p:cNvPr id="51" name="object 5">
            <a:extLst>
              <a:ext uri="{FF2B5EF4-FFF2-40B4-BE49-F238E27FC236}">
                <a16:creationId xmlns:a16="http://schemas.microsoft.com/office/drawing/2014/main" id="{70B9D894-7E54-BF43-AF67-4301BAD54680}"/>
              </a:ext>
            </a:extLst>
          </p:cNvPr>
          <p:cNvSpPr/>
          <p:nvPr/>
        </p:nvSpPr>
        <p:spPr>
          <a:xfrm>
            <a:off x="1799877" y="4199003"/>
            <a:ext cx="5045273" cy="446484"/>
          </a:xfrm>
          <a:custGeom>
            <a:avLst/>
            <a:gdLst/>
            <a:ahLst/>
            <a:cxnLst/>
            <a:rect l="l" t="t" r="r" b="b"/>
            <a:pathLst>
              <a:path w="7175500" h="635000">
                <a:moveTo>
                  <a:pt x="0" y="0"/>
                </a:moveTo>
                <a:lnTo>
                  <a:pt x="7175500" y="0"/>
                </a:lnTo>
                <a:lnTo>
                  <a:pt x="7175500" y="635000"/>
                </a:lnTo>
                <a:lnTo>
                  <a:pt x="0" y="635000"/>
                </a:lnTo>
                <a:lnTo>
                  <a:pt x="0" y="0"/>
                </a:lnTo>
                <a:close/>
              </a:path>
            </a:pathLst>
          </a:custGeom>
          <a:solidFill>
            <a:srgbClr val="FFFFFF"/>
          </a:solidFill>
        </p:spPr>
        <p:txBody>
          <a:bodyPr wrap="square" lIns="0" tIns="0" rIns="0" bIns="0" rtlCol="0"/>
          <a:lstStyle/>
          <a:p>
            <a:endParaRPr sz="1266"/>
          </a:p>
        </p:txBody>
      </p:sp>
      <p:sp>
        <p:nvSpPr>
          <p:cNvPr id="52" name="object 6">
            <a:extLst>
              <a:ext uri="{FF2B5EF4-FFF2-40B4-BE49-F238E27FC236}">
                <a16:creationId xmlns:a16="http://schemas.microsoft.com/office/drawing/2014/main" id="{8896E4EC-F801-EF40-AAC8-BDD7702A1340}"/>
              </a:ext>
            </a:extLst>
          </p:cNvPr>
          <p:cNvSpPr/>
          <p:nvPr/>
        </p:nvSpPr>
        <p:spPr>
          <a:xfrm>
            <a:off x="1799877" y="4645487"/>
            <a:ext cx="5045273" cy="223242"/>
          </a:xfrm>
          <a:custGeom>
            <a:avLst/>
            <a:gdLst/>
            <a:ahLst/>
            <a:cxnLst/>
            <a:rect l="l" t="t" r="r" b="b"/>
            <a:pathLst>
              <a:path w="7175500" h="317500">
                <a:moveTo>
                  <a:pt x="0" y="0"/>
                </a:moveTo>
                <a:lnTo>
                  <a:pt x="7175500" y="0"/>
                </a:lnTo>
                <a:lnTo>
                  <a:pt x="7175500" y="317500"/>
                </a:lnTo>
                <a:lnTo>
                  <a:pt x="0" y="317500"/>
                </a:lnTo>
                <a:lnTo>
                  <a:pt x="0" y="0"/>
                </a:lnTo>
                <a:close/>
              </a:path>
            </a:pathLst>
          </a:custGeom>
          <a:solidFill>
            <a:srgbClr val="D6D6D6"/>
          </a:solidFill>
        </p:spPr>
        <p:txBody>
          <a:bodyPr wrap="square" lIns="0" tIns="0" rIns="0" bIns="0" rtlCol="0"/>
          <a:lstStyle/>
          <a:p>
            <a:endParaRPr sz="1266"/>
          </a:p>
        </p:txBody>
      </p:sp>
      <p:sp>
        <p:nvSpPr>
          <p:cNvPr id="53" name="object 7">
            <a:extLst>
              <a:ext uri="{FF2B5EF4-FFF2-40B4-BE49-F238E27FC236}">
                <a16:creationId xmlns:a16="http://schemas.microsoft.com/office/drawing/2014/main" id="{DDA9959A-C831-BD43-91D6-6CB209B88FED}"/>
              </a:ext>
            </a:extLst>
          </p:cNvPr>
          <p:cNvSpPr/>
          <p:nvPr/>
        </p:nvSpPr>
        <p:spPr>
          <a:xfrm>
            <a:off x="1799877" y="4868729"/>
            <a:ext cx="5045273" cy="437555"/>
          </a:xfrm>
          <a:custGeom>
            <a:avLst/>
            <a:gdLst/>
            <a:ahLst/>
            <a:cxnLst/>
            <a:rect l="l" t="t" r="r" b="b"/>
            <a:pathLst>
              <a:path w="7175500" h="622300">
                <a:moveTo>
                  <a:pt x="0" y="0"/>
                </a:moveTo>
                <a:lnTo>
                  <a:pt x="7175500" y="0"/>
                </a:lnTo>
                <a:lnTo>
                  <a:pt x="7175500" y="622300"/>
                </a:lnTo>
                <a:lnTo>
                  <a:pt x="0" y="622300"/>
                </a:lnTo>
                <a:lnTo>
                  <a:pt x="0" y="0"/>
                </a:lnTo>
                <a:close/>
              </a:path>
            </a:pathLst>
          </a:custGeom>
          <a:solidFill>
            <a:srgbClr val="FFFFFF"/>
          </a:solidFill>
        </p:spPr>
        <p:txBody>
          <a:bodyPr wrap="square" lIns="0" tIns="0" rIns="0" bIns="0" rtlCol="0"/>
          <a:lstStyle/>
          <a:p>
            <a:endParaRPr sz="1266"/>
          </a:p>
        </p:txBody>
      </p:sp>
      <p:sp>
        <p:nvSpPr>
          <p:cNvPr id="54" name="object 8">
            <a:extLst>
              <a:ext uri="{FF2B5EF4-FFF2-40B4-BE49-F238E27FC236}">
                <a16:creationId xmlns:a16="http://schemas.microsoft.com/office/drawing/2014/main" id="{B19F8202-4035-804F-8DBC-A1D3158E40F9}"/>
              </a:ext>
            </a:extLst>
          </p:cNvPr>
          <p:cNvSpPr txBox="1"/>
          <p:nvPr/>
        </p:nvSpPr>
        <p:spPr>
          <a:xfrm>
            <a:off x="1481505" y="1506992"/>
            <a:ext cx="5729734" cy="2449365"/>
          </a:xfrm>
          <a:prstGeom prst="rect">
            <a:avLst/>
          </a:prstGeom>
        </p:spPr>
        <p:txBody>
          <a:bodyPr vert="horz" wrap="square" lIns="0" tIns="8930" rIns="0" bIns="0" rtlCol="0">
            <a:spAutoFit/>
          </a:bodyPr>
          <a:lstStyle/>
          <a:p>
            <a:pPr marL="329940">
              <a:tabLst>
                <a:tab pos="1007233" algn="l"/>
                <a:tab pos="1588088" algn="l"/>
              </a:tabLst>
            </a:pPr>
            <a:r>
              <a:rPr sz="1266" spc="-4" dirty="0">
                <a:latin typeface="DejaVu Sans Mono"/>
                <a:cs typeface="DejaVu Sans Mono"/>
              </a:rPr>
              <a:t>public	class	DirectedEdge</a:t>
            </a:r>
            <a:endParaRPr sz="1266" dirty="0">
              <a:latin typeface="DejaVu Sans Mono"/>
              <a:cs typeface="DejaVu Sans Mono"/>
            </a:endParaRPr>
          </a:p>
          <a:p>
            <a:pPr marL="329940">
              <a:spcBef>
                <a:spcPts val="169"/>
              </a:spcBef>
            </a:pPr>
            <a:r>
              <a:rPr sz="1266" spc="-4" dirty="0">
                <a:latin typeface="DejaVu Sans Mono"/>
                <a:cs typeface="DejaVu Sans Mono"/>
              </a:rPr>
              <a:t>{</a:t>
            </a:r>
            <a:endParaRPr sz="1266" dirty="0">
              <a:latin typeface="DejaVu Sans Mono"/>
              <a:cs typeface="DejaVu Sans Mono"/>
            </a:endParaRPr>
          </a:p>
          <a:p>
            <a:pPr marL="620145" marR="2393964">
              <a:lnSpc>
                <a:spcPct val="115700"/>
              </a:lnSpc>
              <a:tabLst>
                <a:tab pos="1394321" algn="l"/>
                <a:tab pos="1974730" algn="l"/>
                <a:tab pos="2361818" algn="l"/>
                <a:tab pos="2652469" algn="l"/>
              </a:tabLst>
            </a:pPr>
            <a:r>
              <a:rPr sz="1266" spc="-4" dirty="0">
                <a:latin typeface="DejaVu Sans Mono"/>
                <a:cs typeface="DejaVu Sans Mono"/>
              </a:rPr>
              <a:t>private	final	int	v,	w;  private	final	double	weight;</a:t>
            </a:r>
            <a:endParaRPr sz="1266" dirty="0">
              <a:latin typeface="DejaVu Sans Mono"/>
              <a:cs typeface="DejaVu Sans Mono"/>
            </a:endParaRPr>
          </a:p>
          <a:p>
            <a:pPr>
              <a:spcBef>
                <a:spcPts val="18"/>
              </a:spcBef>
            </a:pPr>
            <a:endParaRPr sz="1723" dirty="0">
              <a:latin typeface="Times New Roman"/>
              <a:cs typeface="Times New Roman"/>
            </a:endParaRPr>
          </a:p>
          <a:p>
            <a:pPr marL="620145">
              <a:tabLst>
                <a:tab pos="1297437" algn="l"/>
                <a:tab pos="2942674" algn="l"/>
                <a:tab pos="3232878" algn="l"/>
                <a:tab pos="3619967" algn="l"/>
                <a:tab pos="3910171" algn="l"/>
                <a:tab pos="4587464" algn="l"/>
              </a:tabLst>
            </a:pPr>
            <a:r>
              <a:rPr sz="1266" spc="-4" dirty="0">
                <a:latin typeface="DejaVu Sans Mono"/>
                <a:cs typeface="DejaVu Sans Mono"/>
              </a:rPr>
              <a:t>public	DirectedEdge(int	v,	int	w,	double	weight)</a:t>
            </a:r>
            <a:endParaRPr sz="1266" dirty="0">
              <a:latin typeface="DejaVu Sans Mono"/>
              <a:cs typeface="DejaVu Sans Mono"/>
            </a:endParaRPr>
          </a:p>
          <a:p>
            <a:pPr marL="620145">
              <a:spcBef>
                <a:spcPts val="169"/>
              </a:spcBef>
            </a:pPr>
            <a:r>
              <a:rPr sz="1266" spc="-4" dirty="0">
                <a:latin typeface="DejaVu Sans Mono"/>
                <a:cs typeface="DejaVu Sans Mono"/>
              </a:rPr>
              <a:t>{</a:t>
            </a:r>
            <a:endParaRPr sz="1266" dirty="0">
              <a:latin typeface="DejaVu Sans Mono"/>
              <a:cs typeface="DejaVu Sans Mono"/>
            </a:endParaRPr>
          </a:p>
          <a:p>
            <a:pPr marL="910796" marR="3748550">
              <a:lnSpc>
                <a:spcPct val="115700"/>
              </a:lnSpc>
              <a:tabLst>
                <a:tab pos="1588088" algn="l"/>
                <a:tab pos="1781409" algn="l"/>
              </a:tabLst>
            </a:pPr>
            <a:r>
              <a:rPr sz="1266" spc="-4" dirty="0">
                <a:latin typeface="DejaVu Sans Mono"/>
                <a:cs typeface="DejaVu Sans Mono"/>
              </a:rPr>
              <a:t>this.v	=	v;  this.w	=</a:t>
            </a:r>
            <a:r>
              <a:rPr lang="en-US" sz="1266" spc="-4" dirty="0">
                <a:latin typeface="DejaVu Sans Mono"/>
                <a:cs typeface="DejaVu Sans Mono"/>
              </a:rPr>
              <a:t> </a:t>
            </a:r>
            <a:r>
              <a:rPr sz="1266" spc="-4" dirty="0">
                <a:latin typeface="DejaVu Sans Mono"/>
                <a:cs typeface="DejaVu Sans Mono"/>
              </a:rPr>
              <a:t>w;</a:t>
            </a:r>
            <a:endParaRPr sz="1266" dirty="0">
              <a:latin typeface="DejaVu Sans Mono"/>
              <a:cs typeface="DejaVu Sans Mono"/>
            </a:endParaRPr>
          </a:p>
          <a:p>
            <a:pPr marL="910796">
              <a:spcBef>
                <a:spcPts val="239"/>
              </a:spcBef>
              <a:tabLst>
                <a:tab pos="2071614" algn="l"/>
                <a:tab pos="2265381" algn="l"/>
              </a:tabLst>
            </a:pPr>
            <a:r>
              <a:rPr sz="1266" spc="-4" dirty="0">
                <a:latin typeface="DejaVu Sans Mono"/>
                <a:cs typeface="DejaVu Sans Mono"/>
              </a:rPr>
              <a:t>this.weight	=	weight;</a:t>
            </a:r>
            <a:endParaRPr sz="1266" dirty="0">
              <a:latin typeface="DejaVu Sans Mono"/>
              <a:cs typeface="DejaVu Sans Mono"/>
            </a:endParaRPr>
          </a:p>
          <a:p>
            <a:pPr marL="620145">
              <a:spcBef>
                <a:spcPts val="239"/>
              </a:spcBef>
            </a:pPr>
            <a:r>
              <a:rPr sz="1266" spc="-4" dirty="0">
                <a:latin typeface="DejaVu Sans Mono"/>
                <a:cs typeface="DejaVu Sans Mono"/>
              </a:rPr>
              <a:t>}</a:t>
            </a:r>
            <a:endParaRPr sz="1266" dirty="0">
              <a:latin typeface="DejaVu Sans Mono"/>
              <a:cs typeface="DejaVu Sans Mono"/>
            </a:endParaRPr>
          </a:p>
        </p:txBody>
      </p:sp>
      <p:sp>
        <p:nvSpPr>
          <p:cNvPr id="55" name="object 9">
            <a:extLst>
              <a:ext uri="{FF2B5EF4-FFF2-40B4-BE49-F238E27FC236}">
                <a16:creationId xmlns:a16="http://schemas.microsoft.com/office/drawing/2014/main" id="{CD45BB94-535A-FD4A-8A4C-6ED286349617}"/>
              </a:ext>
            </a:extLst>
          </p:cNvPr>
          <p:cNvSpPr txBox="1"/>
          <p:nvPr/>
        </p:nvSpPr>
        <p:spPr>
          <a:xfrm>
            <a:off x="1799877" y="4191199"/>
            <a:ext cx="5045273" cy="454916"/>
          </a:xfrm>
          <a:prstGeom prst="rect">
            <a:avLst/>
          </a:prstGeom>
        </p:spPr>
        <p:txBody>
          <a:bodyPr vert="horz" wrap="square" lIns="0" tIns="39290" rIns="0" bIns="0" rtlCol="0">
            <a:spAutoFit/>
          </a:bodyPr>
          <a:lstStyle/>
          <a:p>
            <a:pPr marL="295115">
              <a:spcBef>
                <a:spcPts val="309"/>
              </a:spcBef>
              <a:tabLst>
                <a:tab pos="972408" algn="l"/>
                <a:tab pos="1359497" algn="l"/>
              </a:tabLst>
            </a:pPr>
            <a:r>
              <a:rPr sz="1266" spc="-4" dirty="0">
                <a:latin typeface="DejaVu Sans Mono"/>
                <a:cs typeface="DejaVu Sans Mono"/>
              </a:rPr>
              <a:t>public	int	from()</a:t>
            </a:r>
            <a:endParaRPr sz="1266" dirty="0">
              <a:latin typeface="DejaVu Sans Mono"/>
              <a:cs typeface="DejaVu Sans Mono"/>
            </a:endParaRPr>
          </a:p>
          <a:p>
            <a:pPr marL="295115">
              <a:spcBef>
                <a:spcPts val="239"/>
              </a:spcBef>
              <a:tabLst>
                <a:tab pos="585320" algn="l"/>
                <a:tab pos="1262613" algn="l"/>
                <a:tab pos="1649701" algn="l"/>
              </a:tabLst>
            </a:pPr>
            <a:r>
              <a:rPr sz="1266" spc="-4" dirty="0">
                <a:latin typeface="DejaVu Sans Mono"/>
                <a:cs typeface="DejaVu Sans Mono"/>
              </a:rPr>
              <a:t>{	return	v;	}</a:t>
            </a:r>
            <a:endParaRPr sz="1266" dirty="0">
              <a:latin typeface="DejaVu Sans Mono"/>
              <a:cs typeface="DejaVu Sans Mono"/>
            </a:endParaRPr>
          </a:p>
        </p:txBody>
      </p:sp>
      <p:sp>
        <p:nvSpPr>
          <p:cNvPr id="56" name="object 10">
            <a:extLst>
              <a:ext uri="{FF2B5EF4-FFF2-40B4-BE49-F238E27FC236}">
                <a16:creationId xmlns:a16="http://schemas.microsoft.com/office/drawing/2014/main" id="{44E2C6AE-CBD5-1149-9E74-6FAA86BA5FD6}"/>
              </a:ext>
            </a:extLst>
          </p:cNvPr>
          <p:cNvSpPr txBox="1"/>
          <p:nvPr/>
        </p:nvSpPr>
        <p:spPr>
          <a:xfrm>
            <a:off x="1796031" y="4869854"/>
            <a:ext cx="5049292" cy="1346723"/>
          </a:xfrm>
          <a:prstGeom prst="rect">
            <a:avLst/>
          </a:prstGeom>
        </p:spPr>
        <p:txBody>
          <a:bodyPr vert="horz" wrap="square" lIns="0" tIns="30361" rIns="0" bIns="0" rtlCol="0">
            <a:spAutoFit/>
          </a:bodyPr>
          <a:lstStyle/>
          <a:p>
            <a:pPr marL="299134">
              <a:spcBef>
                <a:spcPts val="239"/>
              </a:spcBef>
              <a:tabLst>
                <a:tab pos="976427" algn="l"/>
                <a:tab pos="1363068" algn="l"/>
              </a:tabLst>
            </a:pPr>
            <a:r>
              <a:rPr sz="1266" spc="-4" dirty="0">
                <a:latin typeface="DejaVu Sans Mono"/>
                <a:cs typeface="DejaVu Sans Mono"/>
              </a:rPr>
              <a:t>public	int	to()</a:t>
            </a:r>
            <a:endParaRPr sz="1266">
              <a:latin typeface="DejaVu Sans Mono"/>
              <a:cs typeface="DejaVu Sans Mono"/>
            </a:endParaRPr>
          </a:p>
          <a:p>
            <a:pPr marL="299134">
              <a:spcBef>
                <a:spcPts val="169"/>
              </a:spcBef>
              <a:tabLst>
                <a:tab pos="589338" algn="l"/>
                <a:tab pos="1266631" algn="l"/>
                <a:tab pos="1653719" algn="l"/>
              </a:tabLst>
            </a:pPr>
            <a:r>
              <a:rPr sz="1266" spc="-4" dirty="0">
                <a:latin typeface="DejaVu Sans Mono"/>
                <a:cs typeface="DejaVu Sans Mono"/>
              </a:rPr>
              <a:t>{	return	w;	}</a:t>
            </a:r>
            <a:endParaRPr sz="1266">
              <a:latin typeface="DejaVu Sans Mono"/>
              <a:cs typeface="DejaVu Sans Mono"/>
            </a:endParaRPr>
          </a:p>
          <a:p>
            <a:pPr>
              <a:spcBef>
                <a:spcPts val="14"/>
              </a:spcBef>
            </a:pPr>
            <a:endParaRPr sz="1723">
              <a:latin typeface="Times New Roman"/>
              <a:cs typeface="Times New Roman"/>
            </a:endParaRPr>
          </a:p>
          <a:p>
            <a:pPr marL="299134">
              <a:tabLst>
                <a:tab pos="976427" algn="l"/>
                <a:tab pos="1363068" algn="l"/>
              </a:tabLst>
            </a:pPr>
            <a:r>
              <a:rPr sz="1266" spc="-4" dirty="0">
                <a:latin typeface="DejaVu Sans Mono"/>
                <a:cs typeface="DejaVu Sans Mono"/>
              </a:rPr>
              <a:t>public	int	weight()</a:t>
            </a:r>
            <a:endParaRPr sz="1266">
              <a:latin typeface="DejaVu Sans Mono"/>
              <a:cs typeface="DejaVu Sans Mono"/>
            </a:endParaRPr>
          </a:p>
          <a:p>
            <a:pPr marL="299134">
              <a:spcBef>
                <a:spcPts val="239"/>
              </a:spcBef>
              <a:tabLst>
                <a:tab pos="589338" algn="l"/>
                <a:tab pos="1266631" algn="l"/>
                <a:tab pos="2040808" algn="l"/>
              </a:tabLst>
            </a:pPr>
            <a:r>
              <a:rPr sz="1266" spc="-4" dirty="0">
                <a:latin typeface="DejaVu Sans Mono"/>
                <a:cs typeface="DejaVu Sans Mono"/>
              </a:rPr>
              <a:t>{	return	weight;	}</a:t>
            </a:r>
            <a:endParaRPr sz="1266">
              <a:latin typeface="DejaVu Sans Mono"/>
              <a:cs typeface="DejaVu Sans Mono"/>
            </a:endParaRPr>
          </a:p>
          <a:p>
            <a:pPr marL="8929">
              <a:spcBef>
                <a:spcPts val="239"/>
              </a:spcBef>
            </a:pPr>
            <a:r>
              <a:rPr sz="1266" spc="-4" dirty="0">
                <a:latin typeface="DejaVu Sans Mono"/>
                <a:cs typeface="DejaVu Sans Mono"/>
              </a:rPr>
              <a:t>}</a:t>
            </a:r>
            <a:endParaRPr sz="1266">
              <a:latin typeface="DejaVu Sans Mono"/>
              <a:cs typeface="DejaVu Sans Mono"/>
            </a:endParaRPr>
          </a:p>
        </p:txBody>
      </p:sp>
    </p:spTree>
    <p:extLst>
      <p:ext uri="{BB962C8B-B14F-4D97-AF65-F5344CB8AC3E}">
        <p14:creationId xmlns:p14="http://schemas.microsoft.com/office/powerpoint/2010/main" val="2240618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latin typeface="Arial"/>
                <a:cs typeface="Arial"/>
              </a:rPr>
              <a:t>Edge-</a:t>
            </a:r>
            <a:r>
              <a:rPr lang="en-US" altLang="zh-CN" dirty="0">
                <a:latin typeface="Arial"/>
                <a:cs typeface="Arial"/>
              </a:rPr>
              <a:t>W</a:t>
            </a:r>
            <a:r>
              <a:rPr lang="en-US" dirty="0">
                <a:latin typeface="Arial"/>
                <a:cs typeface="Arial"/>
              </a:rPr>
              <a:t>eighted </a:t>
            </a:r>
            <a:r>
              <a:rPr lang="en-US" altLang="zh-CN" spc="57" dirty="0">
                <a:latin typeface="Arial"/>
                <a:cs typeface="Arial"/>
              </a:rPr>
              <a:t>G</a:t>
            </a:r>
            <a:r>
              <a:rPr lang="en-US" spc="57" dirty="0">
                <a:latin typeface="Arial"/>
                <a:cs typeface="Arial"/>
              </a:rPr>
              <a:t>raph</a:t>
            </a:r>
            <a:r>
              <a:rPr lang="en-US" spc="49" dirty="0">
                <a:latin typeface="Arial"/>
                <a:cs typeface="Arial"/>
              </a:rPr>
              <a:t> </a:t>
            </a:r>
            <a:r>
              <a:rPr lang="en-US" spc="-26" dirty="0">
                <a:latin typeface="Arial"/>
                <a:cs typeface="Arial"/>
              </a:rPr>
              <a:t>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66257" y="1381858"/>
            <a:ext cx="8485464" cy="2862322"/>
          </a:xfrm>
          <a:prstGeom prst="rect">
            <a:avLst/>
          </a:prstGeom>
          <a:solidFill>
            <a:schemeClr val="bg1">
              <a:lumMod val="95000"/>
            </a:schemeClr>
          </a:solidFill>
          <a:ln>
            <a:noFill/>
          </a:ln>
        </p:spPr>
        <p:txBody>
          <a:bodyPr wrap="square" rtlCol="0">
            <a:spAutoFit/>
          </a:bodyPr>
          <a:lstStyle/>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EdgeWeightedDigraph</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EdgeWeightedDigraph</a:t>
            </a:r>
            <a:r>
              <a:rPr lang="en-US" sz="1200" dirty="0">
                <a:latin typeface="Menlo" panose="020B0609030804020204" pitchFamily="49" charset="0"/>
                <a:ea typeface="Menlo" panose="020B0609030804020204" pitchFamily="49" charset="0"/>
                <a:cs typeface="Menlo" panose="020B0609030804020204" pitchFamily="49" charset="0"/>
              </a:rPr>
              <a:t>(int V)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edge-weighted digraph with V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void </a:t>
            </a:r>
            <a:r>
              <a:rPr lang="en-US" sz="1200" dirty="0" err="1">
                <a:latin typeface="Menlo" panose="020B0609030804020204" pitchFamily="49" charset="0"/>
                <a:ea typeface="Menlo" panose="020B0609030804020204" pitchFamily="49" charset="0"/>
                <a:cs typeface="Menlo" panose="020B0609030804020204" pitchFamily="49" charset="0"/>
              </a:rPr>
              <a:t>addEdge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add weighted directed edge e</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a:t>
            </a:r>
            <a:r>
              <a:rPr lang="en-US" sz="1200" dirty="0" err="1">
                <a:latin typeface="Menlo" panose="020B0609030804020204" pitchFamily="49" charset="0"/>
                <a:ea typeface="Menlo" panose="020B0609030804020204" pitchFamily="49" charset="0"/>
                <a:cs typeface="Menlo" panose="020B0609030804020204" pitchFamily="49" charset="0"/>
              </a:rPr>
              <a:t>adj</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edges pointing from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edges()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all edges in this graph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int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edges</a:t>
            </a:r>
            <a:r>
              <a:rPr lang="zh-CN" altLang="en-US" sz="1200" i="1" dirty="0">
                <a:solidFill>
                  <a:srgbClr val="1B8E1D"/>
                </a:solidFill>
                <a:latin typeface="Menlo" panose="020B0609030804020204" pitchFamily="49" charset="0"/>
                <a:cs typeface="Menlo" panose="020B0609030804020204" pitchFamily="49" charset="0"/>
              </a:rPr>
              <a:t>   </a:t>
            </a:r>
            <a:endPar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566257" y="1668831"/>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209" name="object 3">
            <a:extLst>
              <a:ext uri="{FF2B5EF4-FFF2-40B4-BE49-F238E27FC236}">
                <a16:creationId xmlns:a16="http://schemas.microsoft.com/office/drawing/2014/main" id="{01DF85C7-6121-C745-B267-3DAC78DE13B7}"/>
              </a:ext>
            </a:extLst>
          </p:cNvPr>
          <p:cNvSpPr txBox="1"/>
          <p:nvPr/>
        </p:nvSpPr>
        <p:spPr>
          <a:xfrm>
            <a:off x="2459680" y="4639151"/>
            <a:ext cx="282178" cy="197290"/>
          </a:xfrm>
          <a:prstGeom prst="rect">
            <a:avLst/>
          </a:prstGeom>
        </p:spPr>
        <p:txBody>
          <a:bodyPr vert="horz" wrap="square" lIns="0" tIns="12502" rIns="0" bIns="0" rtlCol="0">
            <a:spAutoFit/>
          </a:bodyPr>
          <a:lstStyle/>
          <a:p>
            <a:pPr marL="8929" algn="ctr">
              <a:spcBef>
                <a:spcPts val="98"/>
              </a:spcBef>
            </a:pPr>
            <a:r>
              <a:rPr sz="1200" kern="0" dirty="0">
                <a:solidFill>
                  <a:srgbClr val="BF311A"/>
                </a:solidFill>
                <a:latin typeface="Arial" panose="020B0604020202020204" pitchFamily="34" charset="0"/>
                <a:cs typeface="Arial" panose="020B0604020202020204" pitchFamily="34" charset="0"/>
              </a:rPr>
              <a:t>adj</a:t>
            </a:r>
            <a:endParaRPr sz="1125" kern="0" dirty="0">
              <a:latin typeface="Arial" panose="020B0604020202020204" pitchFamily="34" charset="0"/>
              <a:cs typeface="Arial" panose="020B0604020202020204" pitchFamily="34" charset="0"/>
            </a:endParaRPr>
          </a:p>
        </p:txBody>
      </p:sp>
      <p:sp>
        <p:nvSpPr>
          <p:cNvPr id="210" name="object 4">
            <a:extLst>
              <a:ext uri="{FF2B5EF4-FFF2-40B4-BE49-F238E27FC236}">
                <a16:creationId xmlns:a16="http://schemas.microsoft.com/office/drawing/2014/main" id="{C0BED6DF-D209-4D41-B45D-1A4E2278090C}"/>
              </a:ext>
            </a:extLst>
          </p:cNvPr>
          <p:cNvSpPr txBox="1"/>
          <p:nvPr/>
        </p:nvSpPr>
        <p:spPr>
          <a:xfrm>
            <a:off x="2314783" y="4849897"/>
            <a:ext cx="106263" cy="1511832"/>
          </a:xfrm>
          <a:prstGeom prst="rect">
            <a:avLst/>
          </a:prstGeom>
        </p:spPr>
        <p:txBody>
          <a:bodyPr vert="horz" wrap="square" lIns="0" tIns="87511" rIns="0" bIns="0" rtlCol="0">
            <a:spAutoFit/>
          </a:bodyPr>
          <a:lstStyle/>
          <a:p>
            <a:pPr marL="8929">
              <a:spcBef>
                <a:spcPts val="689"/>
              </a:spcBef>
            </a:pPr>
            <a:r>
              <a:rPr sz="1125" spc="14" dirty="0">
                <a:solidFill>
                  <a:srgbClr val="BF311A"/>
                </a:solidFill>
                <a:latin typeface="Arial" panose="020B0604020202020204" pitchFamily="34" charset="0"/>
                <a:cs typeface="Arial" panose="020B0604020202020204" pitchFamily="34" charset="0"/>
              </a:rPr>
              <a:t>0</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1</a:t>
            </a:r>
            <a:endParaRPr sz="1125" dirty="0">
              <a:latin typeface="Arial" panose="020B0604020202020204" pitchFamily="34" charset="0"/>
              <a:cs typeface="Arial" panose="020B0604020202020204" pitchFamily="34" charset="0"/>
            </a:endParaRPr>
          </a:p>
          <a:p>
            <a:pPr marL="8929">
              <a:spcBef>
                <a:spcPts val="629"/>
              </a:spcBef>
            </a:pPr>
            <a:r>
              <a:rPr sz="1125" spc="14" dirty="0">
                <a:solidFill>
                  <a:srgbClr val="BF311A"/>
                </a:solidFill>
                <a:latin typeface="Arial" panose="020B0604020202020204" pitchFamily="34" charset="0"/>
                <a:cs typeface="Arial" panose="020B0604020202020204" pitchFamily="34" charset="0"/>
              </a:rPr>
              <a:t>2</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3</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4</a:t>
            </a:r>
            <a:endParaRPr sz="1125" dirty="0">
              <a:latin typeface="Arial" panose="020B0604020202020204" pitchFamily="34" charset="0"/>
              <a:cs typeface="Arial" panose="020B0604020202020204" pitchFamily="34" charset="0"/>
            </a:endParaRPr>
          </a:p>
          <a:p>
            <a:pPr marL="8929">
              <a:spcBef>
                <a:spcPts val="626"/>
              </a:spcBef>
            </a:pPr>
            <a:endParaRPr sz="1125" dirty="0">
              <a:latin typeface="Arial" panose="020B0604020202020204" pitchFamily="34" charset="0"/>
              <a:cs typeface="Arial" panose="020B0604020202020204" pitchFamily="34" charset="0"/>
            </a:endParaRPr>
          </a:p>
        </p:txBody>
      </p:sp>
      <p:sp>
        <p:nvSpPr>
          <p:cNvPr id="211" name="object 8">
            <a:extLst>
              <a:ext uri="{FF2B5EF4-FFF2-40B4-BE49-F238E27FC236}">
                <a16:creationId xmlns:a16="http://schemas.microsoft.com/office/drawing/2014/main" id="{3B6DD902-CFA7-864A-909C-7F4062CD2ACD}"/>
              </a:ext>
            </a:extLst>
          </p:cNvPr>
          <p:cNvSpPr/>
          <p:nvPr/>
        </p:nvSpPr>
        <p:spPr>
          <a:xfrm>
            <a:off x="3712322" y="443242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2" name="object 30">
            <a:extLst>
              <a:ext uri="{FF2B5EF4-FFF2-40B4-BE49-F238E27FC236}">
                <a16:creationId xmlns:a16="http://schemas.microsoft.com/office/drawing/2014/main" id="{D91629AF-8E7E-CD46-A75B-261D031342A9}"/>
              </a:ext>
            </a:extLst>
          </p:cNvPr>
          <p:cNvGraphicFramePr>
            <a:graphicFrameLocks noGrp="1"/>
          </p:cNvGraphicFramePr>
          <p:nvPr/>
        </p:nvGraphicFramePr>
        <p:xfrm>
          <a:off x="2474573" y="4900920"/>
          <a:ext cx="252710" cy="1254620"/>
        </p:xfrm>
        <a:graphic>
          <a:graphicData uri="http://schemas.openxmlformats.org/drawingml/2006/table">
            <a:tbl>
              <a:tblPr firstRow="1" bandRow="1">
                <a:tableStyleId>{2D5ABB26-0587-4C30-8999-92F81FD0307C}</a:tableStyleId>
              </a:tblPr>
              <a:tblGrid>
                <a:gridCol w="252710">
                  <a:extLst>
                    <a:ext uri="{9D8B030D-6E8A-4147-A177-3AD203B41FA5}">
                      <a16:colId xmlns:a16="http://schemas.microsoft.com/office/drawing/2014/main" val="20000"/>
                    </a:ext>
                  </a:extLst>
                </a:gridCol>
              </a:tblGrid>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1"/>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2"/>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3"/>
                  </a:ext>
                </a:extLst>
              </a:tr>
              <a:tr h="250924">
                <a:tc>
                  <a:txBody>
                    <a:bodyPr/>
                    <a:lstStyle/>
                    <a:p>
                      <a:pPr>
                        <a:lnSpc>
                          <a:spcPct val="100000"/>
                        </a:lnSpc>
                      </a:pPr>
                      <a:endParaRPr sz="1300" dirty="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213" name="object 31">
            <a:extLst>
              <a:ext uri="{FF2B5EF4-FFF2-40B4-BE49-F238E27FC236}">
                <a16:creationId xmlns:a16="http://schemas.microsoft.com/office/drawing/2014/main" id="{727C2676-21A3-B14E-9887-B919CF76F205}"/>
              </a:ext>
            </a:extLst>
          </p:cNvPr>
          <p:cNvSpPr/>
          <p:nvPr/>
        </p:nvSpPr>
        <p:spPr>
          <a:xfrm>
            <a:off x="4957437" y="4498478"/>
            <a:ext cx="83742" cy="50872"/>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4" name="object 32">
            <a:extLst>
              <a:ext uri="{FF2B5EF4-FFF2-40B4-BE49-F238E27FC236}">
                <a16:creationId xmlns:a16="http://schemas.microsoft.com/office/drawing/2014/main" id="{C54A3D89-7CCA-B54D-8127-1C184D66729E}"/>
              </a:ext>
            </a:extLst>
          </p:cNvPr>
          <p:cNvSpPr/>
          <p:nvPr/>
        </p:nvSpPr>
        <p:spPr>
          <a:xfrm>
            <a:off x="4962983" y="4504835"/>
            <a:ext cx="62954" cy="38398"/>
          </a:xfrm>
          <a:custGeom>
            <a:avLst/>
            <a:gdLst/>
            <a:ahLst/>
            <a:cxnLst/>
            <a:rect l="l" t="t" r="r" b="b"/>
            <a:pathLst>
              <a:path w="89534" h="54610">
                <a:moveTo>
                  <a:pt x="888" y="0"/>
                </a:moveTo>
                <a:lnTo>
                  <a:pt x="0" y="596"/>
                </a:lnTo>
                <a:lnTo>
                  <a:pt x="16116" y="27139"/>
                </a:lnTo>
                <a:lnTo>
                  <a:pt x="0" y="53797"/>
                </a:lnTo>
                <a:lnTo>
                  <a:pt x="888" y="54267"/>
                </a:lnTo>
                <a:lnTo>
                  <a:pt x="44119" y="37071"/>
                </a:lnTo>
                <a:lnTo>
                  <a:pt x="89331" y="27139"/>
                </a:lnTo>
                <a:lnTo>
                  <a:pt x="44119" y="17195"/>
                </a:lnTo>
                <a:lnTo>
                  <a:pt x="888" y="0"/>
                </a:lnTo>
                <a:close/>
              </a:path>
            </a:pathLst>
          </a:custGeom>
          <a:solidFill>
            <a:srgbClr val="231F20"/>
          </a:solid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5" name="object 33">
            <a:extLst>
              <a:ext uri="{FF2B5EF4-FFF2-40B4-BE49-F238E27FC236}">
                <a16:creationId xmlns:a16="http://schemas.microsoft.com/office/drawing/2014/main" id="{F6DB8FEE-306B-3B4F-9078-8A59FA0FC232}"/>
              </a:ext>
            </a:extLst>
          </p:cNvPr>
          <p:cNvGraphicFramePr>
            <a:graphicFrameLocks noGrp="1"/>
          </p:cNvGraphicFramePr>
          <p:nvPr/>
        </p:nvGraphicFramePr>
        <p:xfrm>
          <a:off x="3910237" y="4398404"/>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graphicFrame>
        <p:nvGraphicFramePr>
          <p:cNvPr id="216" name="object 34">
            <a:extLst>
              <a:ext uri="{FF2B5EF4-FFF2-40B4-BE49-F238E27FC236}">
                <a16:creationId xmlns:a16="http://schemas.microsoft.com/office/drawing/2014/main" id="{0F881080-8517-3046-A9AF-52ECF3AA5F1E}"/>
              </a:ext>
            </a:extLst>
          </p:cNvPr>
          <p:cNvGraphicFramePr>
            <a:graphicFrameLocks noGrp="1"/>
          </p:cNvGraphicFramePr>
          <p:nvPr/>
        </p:nvGraphicFramePr>
        <p:xfrm>
          <a:off x="4980428" y="4393169"/>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1</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.38</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17" name="object 45">
            <a:extLst>
              <a:ext uri="{FF2B5EF4-FFF2-40B4-BE49-F238E27FC236}">
                <a16:creationId xmlns:a16="http://schemas.microsoft.com/office/drawing/2014/main" id="{88226FD1-53AC-FA4A-84F9-5146AE97981E}"/>
              </a:ext>
            </a:extLst>
          </p:cNvPr>
          <p:cNvSpPr txBox="1"/>
          <p:nvPr/>
        </p:nvSpPr>
        <p:spPr>
          <a:xfrm>
            <a:off x="5755078" y="5516813"/>
            <a:ext cx="1075134" cy="549880"/>
          </a:xfrm>
          <a:prstGeom prst="rect">
            <a:avLst/>
          </a:prstGeom>
        </p:spPr>
        <p:txBody>
          <a:bodyPr vert="horz" wrap="square" lIns="0" tIns="11162" rIns="0" bIns="0" rtlCol="0">
            <a:spAutoFit/>
          </a:bodyPr>
          <a:lstStyle/>
          <a:p>
            <a:pPr algn="ctr">
              <a:lnSpc>
                <a:spcPts val="1561"/>
              </a:lnSpc>
              <a:spcBef>
                <a:spcPts val="88"/>
              </a:spcBef>
            </a:pPr>
            <a:r>
              <a:rPr sz="1200" dirty="0">
                <a:solidFill>
                  <a:srgbClr val="BF311A"/>
                </a:solidFill>
                <a:latin typeface="Arial" panose="020B0604020202020204" pitchFamily="34" charset="0"/>
                <a:cs typeface="Arial" panose="020B0604020202020204" pitchFamily="34" charset="0"/>
              </a:rPr>
              <a:t>reference to a</a:t>
            </a:r>
          </a:p>
          <a:p>
            <a:pPr algn="ctr">
              <a:lnSpc>
                <a:spcPts val="1164"/>
              </a:lnSpc>
            </a:pPr>
            <a:r>
              <a:rPr sz="1200" dirty="0">
                <a:solidFill>
                  <a:srgbClr val="BF311A"/>
                </a:solidFill>
                <a:latin typeface="Arial" panose="020B0604020202020204" pitchFamily="34" charset="0"/>
                <a:cs typeface="Arial" panose="020B0604020202020204" pitchFamily="34" charset="0"/>
              </a:rPr>
              <a:t>DirectedEdge</a:t>
            </a:r>
          </a:p>
          <a:p>
            <a:pPr algn="ctr">
              <a:lnSpc>
                <a:spcPts val="1375"/>
              </a:lnSpc>
            </a:pPr>
            <a:r>
              <a:rPr sz="1200" dirty="0">
                <a:solidFill>
                  <a:srgbClr val="BF311A"/>
                </a:solidFill>
                <a:latin typeface="Arial" panose="020B0604020202020204" pitchFamily="34" charset="0"/>
                <a:cs typeface="Arial" panose="020B0604020202020204" pitchFamily="34" charset="0"/>
              </a:rPr>
              <a:t>object</a:t>
            </a:r>
          </a:p>
        </p:txBody>
      </p:sp>
      <p:sp>
        <p:nvSpPr>
          <p:cNvPr id="218" name="object 52">
            <a:extLst>
              <a:ext uri="{FF2B5EF4-FFF2-40B4-BE49-F238E27FC236}">
                <a16:creationId xmlns:a16="http://schemas.microsoft.com/office/drawing/2014/main" id="{1B09CDA3-014B-3C43-A117-7A558660EEF9}"/>
              </a:ext>
            </a:extLst>
          </p:cNvPr>
          <p:cNvSpPr/>
          <p:nvPr/>
        </p:nvSpPr>
        <p:spPr>
          <a:xfrm>
            <a:off x="3615655" y="4342624"/>
            <a:ext cx="2311905" cy="355848"/>
          </a:xfrm>
          <a:custGeom>
            <a:avLst/>
            <a:gdLst/>
            <a:ahLst/>
            <a:cxnLst/>
            <a:rect l="l" t="t" r="r" b="b"/>
            <a:pathLst>
              <a:path w="3384550" h="506094">
                <a:moveTo>
                  <a:pt x="3384233" y="505816"/>
                </a:moveTo>
                <a:lnTo>
                  <a:pt x="0" y="505816"/>
                </a:lnTo>
                <a:lnTo>
                  <a:pt x="0" y="0"/>
                </a:lnTo>
                <a:lnTo>
                  <a:pt x="3384233" y="0"/>
                </a:lnTo>
                <a:lnTo>
                  <a:pt x="338423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9" name="object 53">
            <a:extLst>
              <a:ext uri="{FF2B5EF4-FFF2-40B4-BE49-F238E27FC236}">
                <a16:creationId xmlns:a16="http://schemas.microsoft.com/office/drawing/2014/main" id="{8EA364B3-8716-064B-B404-6B01192C5FBD}"/>
              </a:ext>
            </a:extLst>
          </p:cNvPr>
          <p:cNvSpPr/>
          <p:nvPr/>
        </p:nvSpPr>
        <p:spPr>
          <a:xfrm>
            <a:off x="3712322" y="491415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0" name="object 54">
            <a:extLst>
              <a:ext uri="{FF2B5EF4-FFF2-40B4-BE49-F238E27FC236}">
                <a16:creationId xmlns:a16="http://schemas.microsoft.com/office/drawing/2014/main" id="{C2A18C46-69D6-D54A-A8F7-85EA66868EAF}"/>
              </a:ext>
            </a:extLst>
          </p:cNvPr>
          <p:cNvGraphicFramePr>
            <a:graphicFrameLocks noGrp="1"/>
          </p:cNvGraphicFramePr>
          <p:nvPr/>
        </p:nvGraphicFramePr>
        <p:xfrm>
          <a:off x="3913531" y="4874890"/>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1</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.29</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1" name="object 55">
            <a:extLst>
              <a:ext uri="{FF2B5EF4-FFF2-40B4-BE49-F238E27FC236}">
                <a16:creationId xmlns:a16="http://schemas.microsoft.com/office/drawing/2014/main" id="{55A492A3-05B8-974C-A0E6-5FE26593BEC5}"/>
              </a:ext>
            </a:extLst>
          </p:cNvPr>
          <p:cNvSpPr/>
          <p:nvPr/>
        </p:nvSpPr>
        <p:spPr>
          <a:xfrm>
            <a:off x="3615656" y="4824365"/>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2" name="object 56">
            <a:extLst>
              <a:ext uri="{FF2B5EF4-FFF2-40B4-BE49-F238E27FC236}">
                <a16:creationId xmlns:a16="http://schemas.microsoft.com/office/drawing/2014/main" id="{6A0271D5-935F-C04A-9FEF-DBF58087CC60}"/>
              </a:ext>
            </a:extLst>
          </p:cNvPr>
          <p:cNvSpPr/>
          <p:nvPr/>
        </p:nvSpPr>
        <p:spPr>
          <a:xfrm>
            <a:off x="3712322" y="5395872"/>
            <a:ext cx="178883" cy="85648"/>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3" name="object 57">
            <a:extLst>
              <a:ext uri="{FF2B5EF4-FFF2-40B4-BE49-F238E27FC236}">
                <a16:creationId xmlns:a16="http://schemas.microsoft.com/office/drawing/2014/main" id="{6D4E0A04-D958-F341-861A-92FF427EC3C8}"/>
              </a:ext>
            </a:extLst>
          </p:cNvPr>
          <p:cNvGraphicFramePr>
            <a:graphicFrameLocks noGrp="1"/>
          </p:cNvGraphicFramePr>
          <p:nvPr/>
        </p:nvGraphicFramePr>
        <p:xfrm>
          <a:off x="3915266" y="5356611"/>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4" name="object 58">
            <a:extLst>
              <a:ext uri="{FF2B5EF4-FFF2-40B4-BE49-F238E27FC236}">
                <a16:creationId xmlns:a16="http://schemas.microsoft.com/office/drawing/2014/main" id="{06DB8D1A-0EB1-5540-9805-1CE6F614E4AE}"/>
              </a:ext>
            </a:extLst>
          </p:cNvPr>
          <p:cNvSpPr/>
          <p:nvPr/>
        </p:nvSpPr>
        <p:spPr>
          <a:xfrm>
            <a:off x="3615656" y="5306086"/>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5" name="object 59">
            <a:extLst>
              <a:ext uri="{FF2B5EF4-FFF2-40B4-BE49-F238E27FC236}">
                <a16:creationId xmlns:a16="http://schemas.microsoft.com/office/drawing/2014/main" id="{76AF4382-ED72-5B44-85AB-E3D41C2D8E44}"/>
              </a:ext>
            </a:extLst>
          </p:cNvPr>
          <p:cNvSpPr/>
          <p:nvPr/>
        </p:nvSpPr>
        <p:spPr>
          <a:xfrm>
            <a:off x="3712322" y="5877602"/>
            <a:ext cx="178883" cy="85648"/>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6" name="object 60">
            <a:extLst>
              <a:ext uri="{FF2B5EF4-FFF2-40B4-BE49-F238E27FC236}">
                <a16:creationId xmlns:a16="http://schemas.microsoft.com/office/drawing/2014/main" id="{3C9689D4-7FCE-A042-92A2-9842665EE456}"/>
              </a:ext>
            </a:extLst>
          </p:cNvPr>
          <p:cNvGraphicFramePr>
            <a:graphicFrameLocks noGrp="1"/>
          </p:cNvGraphicFramePr>
          <p:nvPr/>
        </p:nvGraphicFramePr>
        <p:xfrm>
          <a:off x="3913531" y="5838352"/>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.52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7" name="object 61">
            <a:extLst>
              <a:ext uri="{FF2B5EF4-FFF2-40B4-BE49-F238E27FC236}">
                <a16:creationId xmlns:a16="http://schemas.microsoft.com/office/drawing/2014/main" id="{2C9CFD19-3217-2040-9246-40CCC4F0E77A}"/>
              </a:ext>
            </a:extLst>
          </p:cNvPr>
          <p:cNvSpPr/>
          <p:nvPr/>
        </p:nvSpPr>
        <p:spPr>
          <a:xfrm>
            <a:off x="3615656" y="5787808"/>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8" name="object 62">
            <a:extLst>
              <a:ext uri="{FF2B5EF4-FFF2-40B4-BE49-F238E27FC236}">
                <a16:creationId xmlns:a16="http://schemas.microsoft.com/office/drawing/2014/main" id="{A219CB04-E3A5-3D42-A6D0-42A5542E66EF}"/>
              </a:ext>
            </a:extLst>
          </p:cNvPr>
          <p:cNvSpPr/>
          <p:nvPr/>
        </p:nvSpPr>
        <p:spPr>
          <a:xfrm>
            <a:off x="3712322" y="6359331"/>
            <a:ext cx="178883" cy="85639"/>
          </a:xfrm>
          <a:prstGeom prst="rect">
            <a:avLst/>
          </a:prstGeom>
          <a:blipFill>
            <a:blip r:embed="rId6"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9" name="object 66">
            <a:extLst>
              <a:ext uri="{FF2B5EF4-FFF2-40B4-BE49-F238E27FC236}">
                <a16:creationId xmlns:a16="http://schemas.microsoft.com/office/drawing/2014/main" id="{C5C8CD87-6F5D-5547-840E-C75509931C76}"/>
              </a:ext>
            </a:extLst>
          </p:cNvPr>
          <p:cNvGraphicFramePr>
            <a:graphicFrameLocks noGrp="1"/>
          </p:cNvGraphicFramePr>
          <p:nvPr/>
        </p:nvGraphicFramePr>
        <p:xfrm>
          <a:off x="4980428" y="6327897"/>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4</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0</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.35</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30" name="object 67">
            <a:extLst>
              <a:ext uri="{FF2B5EF4-FFF2-40B4-BE49-F238E27FC236}">
                <a16:creationId xmlns:a16="http://schemas.microsoft.com/office/drawing/2014/main" id="{1EFEE6D3-53D9-AB48-B2EC-BD47F1769F7B}"/>
              </a:ext>
            </a:extLst>
          </p:cNvPr>
          <p:cNvSpPr/>
          <p:nvPr/>
        </p:nvSpPr>
        <p:spPr>
          <a:xfrm>
            <a:off x="3615643" y="6269551"/>
            <a:ext cx="2311905" cy="362098"/>
          </a:xfrm>
          <a:custGeom>
            <a:avLst/>
            <a:gdLst/>
            <a:ahLst/>
            <a:cxnLst/>
            <a:rect l="l" t="t" r="r" b="b"/>
            <a:pathLst>
              <a:path w="3387090" h="514985">
                <a:moveTo>
                  <a:pt x="3386939" y="514802"/>
                </a:moveTo>
                <a:lnTo>
                  <a:pt x="0" y="505787"/>
                </a:lnTo>
                <a:lnTo>
                  <a:pt x="0" y="0"/>
                </a:lnTo>
                <a:lnTo>
                  <a:pt x="3386939" y="9015"/>
                </a:lnTo>
                <a:lnTo>
                  <a:pt x="3386939" y="514802"/>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231" name="Straight Arrow Connector 230">
            <a:extLst>
              <a:ext uri="{FF2B5EF4-FFF2-40B4-BE49-F238E27FC236}">
                <a16:creationId xmlns:a16="http://schemas.microsoft.com/office/drawing/2014/main" id="{773C6F8A-C794-1843-AC26-D86F83171E48}"/>
              </a:ext>
            </a:extLst>
          </p:cNvPr>
          <p:cNvCxnSpPr/>
          <p:nvPr/>
        </p:nvCxnSpPr>
        <p:spPr>
          <a:xfrm flipV="1">
            <a:off x="2727283" y="4543233"/>
            <a:ext cx="888360" cy="45655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392A44F-BE5F-6B40-85DF-E641B1288549}"/>
              </a:ext>
            </a:extLst>
          </p:cNvPr>
          <p:cNvCxnSpPr>
            <a:cxnSpLocks/>
          </p:cNvCxnSpPr>
          <p:nvPr/>
        </p:nvCxnSpPr>
        <p:spPr>
          <a:xfrm flipV="1">
            <a:off x="2725846" y="4999616"/>
            <a:ext cx="889797" cy="2819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49102FE0-1BF2-2E4B-BEDD-B99896DA1896}"/>
              </a:ext>
            </a:extLst>
          </p:cNvPr>
          <p:cNvCxnSpPr>
            <a:cxnSpLocks/>
            <a:stCxn id="212" idx="3"/>
          </p:cNvCxnSpPr>
          <p:nvPr/>
        </p:nvCxnSpPr>
        <p:spPr>
          <a:xfrm flipV="1">
            <a:off x="2727283" y="5528229"/>
            <a:ext cx="888360"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09AECE0F-A85C-8541-994F-A956F56A4764}"/>
              </a:ext>
            </a:extLst>
          </p:cNvPr>
          <p:cNvCxnSpPr>
            <a:cxnSpLocks/>
          </p:cNvCxnSpPr>
          <p:nvPr/>
        </p:nvCxnSpPr>
        <p:spPr>
          <a:xfrm>
            <a:off x="2718921" y="5785976"/>
            <a:ext cx="896722" cy="20059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A4034F3D-8F2C-1A42-BB9D-96A241B79145}"/>
              </a:ext>
            </a:extLst>
          </p:cNvPr>
          <p:cNvCxnSpPr>
            <a:cxnSpLocks/>
          </p:cNvCxnSpPr>
          <p:nvPr/>
        </p:nvCxnSpPr>
        <p:spPr>
          <a:xfrm>
            <a:off x="2718921" y="6022878"/>
            <a:ext cx="896722" cy="42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4DCFC13C-0D9C-4F42-A228-ADBAAB897DA4}"/>
              </a:ext>
            </a:extLst>
          </p:cNvPr>
          <p:cNvCxnSpPr>
            <a:cxnSpLocks/>
          </p:cNvCxnSpPr>
          <p:nvPr/>
        </p:nvCxnSpPr>
        <p:spPr>
          <a:xfrm flipH="1">
            <a:off x="5763427" y="6022878"/>
            <a:ext cx="164133" cy="246673"/>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7" name="object 33">
            <a:extLst>
              <a:ext uri="{FF2B5EF4-FFF2-40B4-BE49-F238E27FC236}">
                <a16:creationId xmlns:a16="http://schemas.microsoft.com/office/drawing/2014/main" id="{501892D0-6E5A-C646-A14C-77DE1A379E97}"/>
              </a:ext>
            </a:extLst>
          </p:cNvPr>
          <p:cNvGraphicFramePr>
            <a:graphicFrameLocks noGrp="1"/>
          </p:cNvGraphicFramePr>
          <p:nvPr/>
        </p:nvGraphicFramePr>
        <p:xfrm>
          <a:off x="3920921" y="6311407"/>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lang="en-US" sz="1300" dirty="0">
                          <a:solidFill>
                            <a:srgbClr val="231F20"/>
                          </a:solidFill>
                          <a:latin typeface="DejaVu Sans Mono"/>
                          <a:cs typeface="DejaVu Sans Mono"/>
                        </a:rPr>
                        <a:t>4</a:t>
                      </a: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51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dissolve">
                                      <p:cBhvr>
                                        <p:cTn id="15" dur="500"/>
                                        <p:tgtEl>
                                          <p:spTgt spid="2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dissolve">
                                      <p:cBhvr>
                                        <p:cTn id="18" dur="500"/>
                                        <p:tgtEl>
                                          <p:spTgt spid="2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dissolve">
                                      <p:cBhvr>
                                        <p:cTn id="21" dur="500"/>
                                        <p:tgtEl>
                                          <p:spTgt spid="211"/>
                                        </p:tgtEl>
                                      </p:cBhvr>
                                    </p:animEffect>
                                  </p:childTnLst>
                                </p:cTn>
                              </p:par>
                              <p:par>
                                <p:cTn id="22" presetID="9" presetClass="entr" presetSubtype="0" fill="hold"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dissolve">
                                      <p:cBhvr>
                                        <p:cTn id="24" dur="500"/>
                                        <p:tgtEl>
                                          <p:spTgt spid="2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dissolve">
                                      <p:cBhvr>
                                        <p:cTn id="27" dur="500"/>
                                        <p:tgtEl>
                                          <p:spTgt spid="2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4"/>
                                        </p:tgtEl>
                                        <p:attrNameLst>
                                          <p:attrName>style.visibility</p:attrName>
                                        </p:attrNameLst>
                                      </p:cBhvr>
                                      <p:to>
                                        <p:strVal val="visible"/>
                                      </p:to>
                                    </p:set>
                                    <p:animEffect transition="in" filter="dissolve">
                                      <p:cBhvr>
                                        <p:cTn id="30" dur="500"/>
                                        <p:tgtEl>
                                          <p:spTgt spid="214"/>
                                        </p:tgtEl>
                                      </p:cBhvr>
                                    </p:animEffect>
                                  </p:childTnLst>
                                </p:cTn>
                              </p:par>
                              <p:par>
                                <p:cTn id="31" presetID="9" presetClass="entr" presetSubtype="0" fill="hold" nodeType="with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dissolve">
                                      <p:cBhvr>
                                        <p:cTn id="33" dur="500"/>
                                        <p:tgtEl>
                                          <p:spTgt spid="215"/>
                                        </p:tgtEl>
                                      </p:cBhvr>
                                    </p:animEffect>
                                  </p:childTnLst>
                                </p:cTn>
                              </p:par>
                              <p:par>
                                <p:cTn id="34" presetID="9" presetClass="entr" presetSubtype="0"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dissolve">
                                      <p:cBhvr>
                                        <p:cTn id="36" dur="500"/>
                                        <p:tgtEl>
                                          <p:spTgt spid="21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dissolve">
                                      <p:cBhvr>
                                        <p:cTn id="39" dur="500"/>
                                        <p:tgtEl>
                                          <p:spTgt spid="21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8"/>
                                        </p:tgtEl>
                                        <p:attrNameLst>
                                          <p:attrName>style.visibility</p:attrName>
                                        </p:attrNameLst>
                                      </p:cBhvr>
                                      <p:to>
                                        <p:strVal val="visible"/>
                                      </p:to>
                                    </p:set>
                                    <p:animEffect transition="in" filter="dissolve">
                                      <p:cBhvr>
                                        <p:cTn id="42" dur="500"/>
                                        <p:tgtEl>
                                          <p:spTgt spid="2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dissolve">
                                      <p:cBhvr>
                                        <p:cTn id="45" dur="500"/>
                                        <p:tgtEl>
                                          <p:spTgt spid="219"/>
                                        </p:tgtEl>
                                      </p:cBhvr>
                                    </p:animEffect>
                                  </p:childTnLst>
                                </p:cTn>
                              </p:par>
                              <p:par>
                                <p:cTn id="46" presetID="9" presetClass="entr" presetSubtype="0" fill="hold" nodeType="with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dissolve">
                                      <p:cBhvr>
                                        <p:cTn id="48" dur="500"/>
                                        <p:tgtEl>
                                          <p:spTgt spid="22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dissolve">
                                      <p:cBhvr>
                                        <p:cTn id="51" dur="500"/>
                                        <p:tgtEl>
                                          <p:spTgt spid="22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2"/>
                                        </p:tgtEl>
                                        <p:attrNameLst>
                                          <p:attrName>style.visibility</p:attrName>
                                        </p:attrNameLst>
                                      </p:cBhvr>
                                      <p:to>
                                        <p:strVal val="visible"/>
                                      </p:to>
                                    </p:set>
                                    <p:animEffect transition="in" filter="dissolve">
                                      <p:cBhvr>
                                        <p:cTn id="54" dur="500"/>
                                        <p:tgtEl>
                                          <p:spTgt spid="222"/>
                                        </p:tgtEl>
                                      </p:cBhvr>
                                    </p:animEffect>
                                  </p:childTnLst>
                                </p:cTn>
                              </p:par>
                              <p:par>
                                <p:cTn id="55" presetID="9" presetClass="entr" presetSubtype="0" fill="hold" nodeType="with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dissolve">
                                      <p:cBhvr>
                                        <p:cTn id="57" dur="500"/>
                                        <p:tgtEl>
                                          <p:spTgt spid="2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dissolve">
                                      <p:cBhvr>
                                        <p:cTn id="60" dur="500"/>
                                        <p:tgtEl>
                                          <p:spTgt spid="22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5"/>
                                        </p:tgtEl>
                                        <p:attrNameLst>
                                          <p:attrName>style.visibility</p:attrName>
                                        </p:attrNameLst>
                                      </p:cBhvr>
                                      <p:to>
                                        <p:strVal val="visible"/>
                                      </p:to>
                                    </p:set>
                                    <p:animEffect transition="in" filter="dissolve">
                                      <p:cBhvr>
                                        <p:cTn id="63" dur="500"/>
                                        <p:tgtEl>
                                          <p:spTgt spid="225"/>
                                        </p:tgtEl>
                                      </p:cBhvr>
                                    </p:animEffect>
                                  </p:childTnLst>
                                </p:cTn>
                              </p:par>
                              <p:par>
                                <p:cTn id="64" presetID="9" presetClass="entr" presetSubtype="0" fill="hold" nodeType="withEffect">
                                  <p:stCondLst>
                                    <p:cond delay="0"/>
                                  </p:stCondLst>
                                  <p:childTnLst>
                                    <p:set>
                                      <p:cBhvr>
                                        <p:cTn id="65" dur="1" fill="hold">
                                          <p:stCondLst>
                                            <p:cond delay="0"/>
                                          </p:stCondLst>
                                        </p:cTn>
                                        <p:tgtEl>
                                          <p:spTgt spid="226"/>
                                        </p:tgtEl>
                                        <p:attrNameLst>
                                          <p:attrName>style.visibility</p:attrName>
                                        </p:attrNameLst>
                                      </p:cBhvr>
                                      <p:to>
                                        <p:strVal val="visible"/>
                                      </p:to>
                                    </p:set>
                                    <p:animEffect transition="in" filter="dissolve">
                                      <p:cBhvr>
                                        <p:cTn id="66" dur="500"/>
                                        <p:tgtEl>
                                          <p:spTgt spid="2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7"/>
                                        </p:tgtEl>
                                        <p:attrNameLst>
                                          <p:attrName>style.visibility</p:attrName>
                                        </p:attrNameLst>
                                      </p:cBhvr>
                                      <p:to>
                                        <p:strVal val="visible"/>
                                      </p:to>
                                    </p:set>
                                    <p:animEffect transition="in" filter="dissolve">
                                      <p:cBhvr>
                                        <p:cTn id="69" dur="500"/>
                                        <p:tgtEl>
                                          <p:spTgt spid="2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dissolve">
                                      <p:cBhvr>
                                        <p:cTn id="72" dur="500"/>
                                        <p:tgtEl>
                                          <p:spTgt spid="228"/>
                                        </p:tgtEl>
                                      </p:cBhvr>
                                    </p:animEffect>
                                  </p:childTnLst>
                                </p:cTn>
                              </p:par>
                              <p:par>
                                <p:cTn id="73" presetID="9"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animEffect transition="in" filter="dissolve">
                                      <p:cBhvr>
                                        <p:cTn id="75" dur="500"/>
                                        <p:tgtEl>
                                          <p:spTgt spid="2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30"/>
                                        </p:tgtEl>
                                        <p:attrNameLst>
                                          <p:attrName>style.visibility</p:attrName>
                                        </p:attrNameLst>
                                      </p:cBhvr>
                                      <p:to>
                                        <p:strVal val="visible"/>
                                      </p:to>
                                    </p:set>
                                    <p:animEffect transition="in" filter="dissolve">
                                      <p:cBhvr>
                                        <p:cTn id="78" dur="500"/>
                                        <p:tgtEl>
                                          <p:spTgt spid="230"/>
                                        </p:tgtEl>
                                      </p:cBhvr>
                                    </p:animEffect>
                                  </p:childTnLst>
                                </p:cTn>
                              </p:par>
                              <p:par>
                                <p:cTn id="79" presetID="9" presetClass="entr" presetSubtype="0" fill="hold" nodeType="withEffect">
                                  <p:stCondLst>
                                    <p:cond delay="0"/>
                                  </p:stCondLst>
                                  <p:childTnLst>
                                    <p:set>
                                      <p:cBhvr>
                                        <p:cTn id="80" dur="1" fill="hold">
                                          <p:stCondLst>
                                            <p:cond delay="0"/>
                                          </p:stCondLst>
                                        </p:cTn>
                                        <p:tgtEl>
                                          <p:spTgt spid="231"/>
                                        </p:tgtEl>
                                        <p:attrNameLst>
                                          <p:attrName>style.visibility</p:attrName>
                                        </p:attrNameLst>
                                      </p:cBhvr>
                                      <p:to>
                                        <p:strVal val="visible"/>
                                      </p:to>
                                    </p:set>
                                    <p:animEffect transition="in" filter="dissolve">
                                      <p:cBhvr>
                                        <p:cTn id="81" dur="500"/>
                                        <p:tgtEl>
                                          <p:spTgt spid="231"/>
                                        </p:tgtEl>
                                      </p:cBhvr>
                                    </p:animEffect>
                                  </p:childTnLst>
                                </p:cTn>
                              </p:par>
                              <p:par>
                                <p:cTn id="82" presetID="9" presetClass="entr" presetSubtype="0" fill="hold" nodeType="withEffect">
                                  <p:stCondLst>
                                    <p:cond delay="0"/>
                                  </p:stCondLst>
                                  <p:childTnLst>
                                    <p:set>
                                      <p:cBhvr>
                                        <p:cTn id="83" dur="1" fill="hold">
                                          <p:stCondLst>
                                            <p:cond delay="0"/>
                                          </p:stCondLst>
                                        </p:cTn>
                                        <p:tgtEl>
                                          <p:spTgt spid="232"/>
                                        </p:tgtEl>
                                        <p:attrNameLst>
                                          <p:attrName>style.visibility</p:attrName>
                                        </p:attrNameLst>
                                      </p:cBhvr>
                                      <p:to>
                                        <p:strVal val="visible"/>
                                      </p:to>
                                    </p:set>
                                    <p:animEffect transition="in" filter="dissolve">
                                      <p:cBhvr>
                                        <p:cTn id="84" dur="500"/>
                                        <p:tgtEl>
                                          <p:spTgt spid="232"/>
                                        </p:tgtEl>
                                      </p:cBhvr>
                                    </p:animEffect>
                                  </p:childTnLst>
                                </p:cTn>
                              </p:par>
                              <p:par>
                                <p:cTn id="85" presetID="9" presetClass="entr" presetSubtype="0" fill="hold" nodeType="withEffect">
                                  <p:stCondLst>
                                    <p:cond delay="0"/>
                                  </p:stCondLst>
                                  <p:childTnLst>
                                    <p:set>
                                      <p:cBhvr>
                                        <p:cTn id="86" dur="1" fill="hold">
                                          <p:stCondLst>
                                            <p:cond delay="0"/>
                                          </p:stCondLst>
                                        </p:cTn>
                                        <p:tgtEl>
                                          <p:spTgt spid="233"/>
                                        </p:tgtEl>
                                        <p:attrNameLst>
                                          <p:attrName>style.visibility</p:attrName>
                                        </p:attrNameLst>
                                      </p:cBhvr>
                                      <p:to>
                                        <p:strVal val="visible"/>
                                      </p:to>
                                    </p:set>
                                    <p:animEffect transition="in" filter="dissolve">
                                      <p:cBhvr>
                                        <p:cTn id="87" dur="500"/>
                                        <p:tgtEl>
                                          <p:spTgt spid="233"/>
                                        </p:tgtEl>
                                      </p:cBhvr>
                                    </p:animEffect>
                                  </p:childTnLst>
                                </p:cTn>
                              </p:par>
                              <p:par>
                                <p:cTn id="88" presetID="9" presetClass="entr" presetSubtype="0" fill="hold" nodeType="withEffect">
                                  <p:stCondLst>
                                    <p:cond delay="0"/>
                                  </p:stCondLst>
                                  <p:childTnLst>
                                    <p:set>
                                      <p:cBhvr>
                                        <p:cTn id="89" dur="1" fill="hold">
                                          <p:stCondLst>
                                            <p:cond delay="0"/>
                                          </p:stCondLst>
                                        </p:cTn>
                                        <p:tgtEl>
                                          <p:spTgt spid="234"/>
                                        </p:tgtEl>
                                        <p:attrNameLst>
                                          <p:attrName>style.visibility</p:attrName>
                                        </p:attrNameLst>
                                      </p:cBhvr>
                                      <p:to>
                                        <p:strVal val="visible"/>
                                      </p:to>
                                    </p:set>
                                    <p:animEffect transition="in" filter="dissolve">
                                      <p:cBhvr>
                                        <p:cTn id="90" dur="500"/>
                                        <p:tgtEl>
                                          <p:spTgt spid="234"/>
                                        </p:tgtEl>
                                      </p:cBhvr>
                                    </p:animEffect>
                                  </p:childTnLst>
                                </p:cTn>
                              </p:par>
                              <p:par>
                                <p:cTn id="91" presetID="9" presetClass="entr" presetSubtype="0" fill="hold" nodeType="with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dissolve">
                                      <p:cBhvr>
                                        <p:cTn id="93" dur="500"/>
                                        <p:tgtEl>
                                          <p:spTgt spid="235"/>
                                        </p:tgtEl>
                                      </p:cBhvr>
                                    </p:animEffect>
                                  </p:childTnLst>
                                </p:cTn>
                              </p:par>
                              <p:par>
                                <p:cTn id="94" presetID="9" presetClass="entr" presetSubtype="0" fill="hold" nodeType="withEffect">
                                  <p:stCondLst>
                                    <p:cond delay="0"/>
                                  </p:stCondLst>
                                  <p:childTnLst>
                                    <p:set>
                                      <p:cBhvr>
                                        <p:cTn id="95" dur="1" fill="hold">
                                          <p:stCondLst>
                                            <p:cond delay="0"/>
                                          </p:stCondLst>
                                        </p:cTn>
                                        <p:tgtEl>
                                          <p:spTgt spid="236"/>
                                        </p:tgtEl>
                                        <p:attrNameLst>
                                          <p:attrName>style.visibility</p:attrName>
                                        </p:attrNameLst>
                                      </p:cBhvr>
                                      <p:to>
                                        <p:strVal val="visible"/>
                                      </p:to>
                                    </p:set>
                                    <p:animEffect transition="in" filter="dissolve">
                                      <p:cBhvr>
                                        <p:cTn id="96" dur="500"/>
                                        <p:tgtEl>
                                          <p:spTgt spid="236"/>
                                        </p:tgtEl>
                                      </p:cBhvr>
                                    </p:animEffect>
                                  </p:childTnLst>
                                </p:cTn>
                              </p:par>
                              <p:par>
                                <p:cTn id="97" presetID="9"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dissolve">
                                      <p:cBhvr>
                                        <p:cTn id="9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9" grpId="0"/>
      <p:bldP spid="210" grpId="0"/>
      <p:bldP spid="211" grpId="0" animBg="1"/>
      <p:bldP spid="213" grpId="0" animBg="1"/>
      <p:bldP spid="214" grpId="0" animBg="1"/>
      <p:bldP spid="217" grpId="0"/>
      <p:bldP spid="218" grpId="0" animBg="1"/>
      <p:bldP spid="219" grpId="0" animBg="1"/>
      <p:bldP spid="221" grpId="0" animBg="1"/>
      <p:bldP spid="222" grpId="0" animBg="1"/>
      <p:bldP spid="224" grpId="0" animBg="1"/>
      <p:bldP spid="225" grpId="0" animBg="1"/>
      <p:bldP spid="227" grpId="0" animBg="1"/>
      <p:bldP spid="228" grpId="0" animBg="1"/>
      <p:bldP spid="2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DD46-B065-754B-A921-5922A8345DA3}"/>
              </a:ext>
            </a:extLst>
          </p:cNvPr>
          <p:cNvSpPr>
            <a:spLocks noGrp="1"/>
          </p:cNvSpPr>
          <p:nvPr>
            <p:ph type="title"/>
          </p:nvPr>
        </p:nvSpPr>
        <p:spPr>
          <a:xfrm>
            <a:off x="218114" y="274638"/>
            <a:ext cx="8724550" cy="1143000"/>
          </a:xfrm>
        </p:spPr>
        <p:txBody>
          <a:bodyPr>
            <a:normAutofit/>
          </a:bodyPr>
          <a:lstStyle/>
          <a:p>
            <a:r>
              <a:rPr lang="en-US" sz="2600" dirty="0"/>
              <a:t>Edge-</a:t>
            </a:r>
            <a:r>
              <a:rPr lang="en-US" altLang="zh-CN" sz="2600" dirty="0"/>
              <a:t>W</a:t>
            </a:r>
            <a:r>
              <a:rPr lang="en-US" sz="2600" dirty="0"/>
              <a:t>eighted Digraph: </a:t>
            </a:r>
            <a:r>
              <a:rPr lang="en-US" altLang="zh-CN" sz="2600" dirty="0"/>
              <a:t>A</a:t>
            </a:r>
            <a:r>
              <a:rPr lang="en-US" sz="2600" dirty="0"/>
              <a:t>djacency-</a:t>
            </a:r>
            <a:r>
              <a:rPr lang="en-US" altLang="zh-CN" sz="2600" dirty="0"/>
              <a:t>L</a:t>
            </a:r>
            <a:r>
              <a:rPr lang="en-US" sz="2600" dirty="0"/>
              <a:t>ists </a:t>
            </a:r>
            <a:r>
              <a:rPr lang="en-US" altLang="zh-CN" sz="2600" dirty="0"/>
              <a:t>I</a:t>
            </a:r>
            <a:r>
              <a:rPr lang="en-US" sz="2600" dirty="0"/>
              <a:t>mplementation</a:t>
            </a:r>
          </a:p>
        </p:txBody>
      </p:sp>
      <p:sp>
        <p:nvSpPr>
          <p:cNvPr id="4" name="object 2">
            <a:extLst>
              <a:ext uri="{FF2B5EF4-FFF2-40B4-BE49-F238E27FC236}">
                <a16:creationId xmlns:a16="http://schemas.microsoft.com/office/drawing/2014/main" id="{26881AA7-A325-0344-BB89-2289B2CCA777}"/>
              </a:ext>
            </a:extLst>
          </p:cNvPr>
          <p:cNvSpPr/>
          <p:nvPr/>
        </p:nvSpPr>
        <p:spPr>
          <a:xfrm>
            <a:off x="1383526" y="1417638"/>
            <a:ext cx="4805026" cy="5015216"/>
          </a:xfrm>
          <a:prstGeom prst="rect">
            <a:avLst/>
          </a:prstGeom>
          <a:blipFill>
            <a:blip r:embed="rId2" cstate="print"/>
            <a:stretch>
              <a:fillRect/>
            </a:stretch>
          </a:blipFill>
        </p:spPr>
        <p:txBody>
          <a:bodyPr wrap="square" lIns="0" tIns="0" rIns="0" bIns="0" rtlCol="0"/>
          <a:lstStyle/>
          <a:p>
            <a:endParaRPr sz="1588"/>
          </a:p>
        </p:txBody>
      </p:sp>
      <p:sp>
        <p:nvSpPr>
          <p:cNvPr id="5" name="object 3">
            <a:extLst>
              <a:ext uri="{FF2B5EF4-FFF2-40B4-BE49-F238E27FC236}">
                <a16:creationId xmlns:a16="http://schemas.microsoft.com/office/drawing/2014/main" id="{4D7D344B-65DE-FD40-B499-1EFA9E40764B}"/>
              </a:ext>
            </a:extLst>
          </p:cNvPr>
          <p:cNvSpPr/>
          <p:nvPr/>
        </p:nvSpPr>
        <p:spPr>
          <a:xfrm>
            <a:off x="1442147" y="1479684"/>
            <a:ext cx="4614706" cy="4829848"/>
          </a:xfrm>
          <a:custGeom>
            <a:avLst/>
            <a:gdLst/>
            <a:ahLst/>
            <a:cxnLst/>
            <a:rect l="l" t="t" r="r" b="b"/>
            <a:pathLst>
              <a:path w="4988560" h="5674995">
                <a:moveTo>
                  <a:pt x="0" y="0"/>
                </a:moveTo>
                <a:lnTo>
                  <a:pt x="4988060" y="0"/>
                </a:lnTo>
                <a:lnTo>
                  <a:pt x="4988060" y="5674754"/>
                </a:lnTo>
                <a:lnTo>
                  <a:pt x="0" y="5674754"/>
                </a:lnTo>
                <a:lnTo>
                  <a:pt x="0" y="0"/>
                </a:lnTo>
                <a:close/>
              </a:path>
            </a:pathLst>
          </a:custGeom>
          <a:solidFill>
            <a:srgbClr val="CBCBCB"/>
          </a:solidFill>
        </p:spPr>
        <p:txBody>
          <a:bodyPr wrap="square" lIns="0" tIns="0" rIns="0" bIns="0" rtlCol="0"/>
          <a:lstStyle/>
          <a:p>
            <a:endParaRPr sz="1588"/>
          </a:p>
        </p:txBody>
      </p:sp>
      <p:sp>
        <p:nvSpPr>
          <p:cNvPr id="6" name="object 4">
            <a:extLst>
              <a:ext uri="{FF2B5EF4-FFF2-40B4-BE49-F238E27FC236}">
                <a16:creationId xmlns:a16="http://schemas.microsoft.com/office/drawing/2014/main" id="{15654C17-567B-AA4C-8B67-DF9003485E16}"/>
              </a:ext>
            </a:extLst>
          </p:cNvPr>
          <p:cNvSpPr/>
          <p:nvPr/>
        </p:nvSpPr>
        <p:spPr>
          <a:xfrm>
            <a:off x="1585181" y="2594500"/>
            <a:ext cx="4332159" cy="1456204"/>
          </a:xfrm>
          <a:custGeom>
            <a:avLst/>
            <a:gdLst/>
            <a:ahLst/>
            <a:cxnLst/>
            <a:rect l="l" t="t" r="r" b="b"/>
            <a:pathLst>
              <a:path w="4683125" h="1650364">
                <a:moveTo>
                  <a:pt x="0" y="0"/>
                </a:moveTo>
                <a:lnTo>
                  <a:pt x="4682858" y="0"/>
                </a:lnTo>
                <a:lnTo>
                  <a:pt x="4682858" y="1649971"/>
                </a:lnTo>
                <a:lnTo>
                  <a:pt x="0" y="1649971"/>
                </a:lnTo>
                <a:lnTo>
                  <a:pt x="0" y="0"/>
                </a:lnTo>
                <a:close/>
              </a:path>
            </a:pathLst>
          </a:custGeom>
          <a:solidFill>
            <a:srgbClr val="FFFFFF"/>
          </a:solidFill>
        </p:spPr>
        <p:txBody>
          <a:bodyPr wrap="square" lIns="0" tIns="0" rIns="0" bIns="0" rtlCol="0"/>
          <a:lstStyle/>
          <a:p>
            <a:endParaRPr sz="1588"/>
          </a:p>
        </p:txBody>
      </p:sp>
      <p:sp>
        <p:nvSpPr>
          <p:cNvPr id="7" name="object 5">
            <a:extLst>
              <a:ext uri="{FF2B5EF4-FFF2-40B4-BE49-F238E27FC236}">
                <a16:creationId xmlns:a16="http://schemas.microsoft.com/office/drawing/2014/main" id="{A12B7158-7CAB-994D-8878-BC6E415247F4}"/>
              </a:ext>
            </a:extLst>
          </p:cNvPr>
          <p:cNvSpPr/>
          <p:nvPr/>
        </p:nvSpPr>
        <p:spPr>
          <a:xfrm>
            <a:off x="1576792" y="4260737"/>
            <a:ext cx="4340547" cy="1125562"/>
          </a:xfrm>
          <a:custGeom>
            <a:avLst/>
            <a:gdLst/>
            <a:ahLst/>
            <a:cxnLst/>
            <a:rect l="l" t="t" r="r" b="b"/>
            <a:pathLst>
              <a:path w="4683125" h="1421129">
                <a:moveTo>
                  <a:pt x="0" y="0"/>
                </a:moveTo>
                <a:lnTo>
                  <a:pt x="4682858" y="0"/>
                </a:lnTo>
                <a:lnTo>
                  <a:pt x="4682858" y="1421079"/>
                </a:lnTo>
                <a:lnTo>
                  <a:pt x="0" y="1421079"/>
                </a:lnTo>
                <a:lnTo>
                  <a:pt x="0" y="0"/>
                </a:lnTo>
                <a:close/>
              </a:path>
            </a:pathLst>
          </a:custGeom>
          <a:solidFill>
            <a:srgbClr val="FFFFFF"/>
          </a:solidFill>
        </p:spPr>
        <p:txBody>
          <a:bodyPr wrap="square" lIns="0" tIns="0" rIns="0" bIns="0" rtlCol="0"/>
          <a:lstStyle/>
          <a:p>
            <a:endParaRPr sz="1588"/>
          </a:p>
        </p:txBody>
      </p:sp>
      <p:sp>
        <p:nvSpPr>
          <p:cNvPr id="8" name="object 6">
            <a:extLst>
              <a:ext uri="{FF2B5EF4-FFF2-40B4-BE49-F238E27FC236}">
                <a16:creationId xmlns:a16="http://schemas.microsoft.com/office/drawing/2014/main" id="{2E82F3AE-BFE3-A745-8EF9-5FFB5E3E24D0}"/>
              </a:ext>
            </a:extLst>
          </p:cNvPr>
          <p:cNvSpPr/>
          <p:nvPr/>
        </p:nvSpPr>
        <p:spPr>
          <a:xfrm>
            <a:off x="1576793" y="5590785"/>
            <a:ext cx="4340546" cy="412376"/>
          </a:xfrm>
          <a:custGeom>
            <a:avLst/>
            <a:gdLst/>
            <a:ahLst/>
            <a:cxnLst/>
            <a:rect l="l" t="t" r="r" b="b"/>
            <a:pathLst>
              <a:path w="4683125" h="467359">
                <a:moveTo>
                  <a:pt x="0" y="0"/>
                </a:moveTo>
                <a:lnTo>
                  <a:pt x="4682858" y="0"/>
                </a:lnTo>
                <a:lnTo>
                  <a:pt x="4682858" y="467335"/>
                </a:lnTo>
                <a:lnTo>
                  <a:pt x="0" y="467335"/>
                </a:lnTo>
                <a:lnTo>
                  <a:pt x="0" y="0"/>
                </a:lnTo>
                <a:close/>
              </a:path>
            </a:pathLst>
          </a:custGeom>
          <a:solidFill>
            <a:srgbClr val="FFFFFF"/>
          </a:solidFill>
        </p:spPr>
        <p:txBody>
          <a:bodyPr wrap="square" lIns="0" tIns="0" rIns="0" bIns="0" rtlCol="0"/>
          <a:lstStyle/>
          <a:p>
            <a:endParaRPr sz="1588"/>
          </a:p>
        </p:txBody>
      </p:sp>
      <p:sp>
        <p:nvSpPr>
          <p:cNvPr id="9" name="object 7">
            <a:extLst>
              <a:ext uri="{FF2B5EF4-FFF2-40B4-BE49-F238E27FC236}">
                <a16:creationId xmlns:a16="http://schemas.microsoft.com/office/drawing/2014/main" id="{D2B4579B-A698-9B48-BE5B-609EC9A8A3A8}"/>
              </a:ext>
            </a:extLst>
          </p:cNvPr>
          <p:cNvSpPr txBox="1"/>
          <p:nvPr/>
        </p:nvSpPr>
        <p:spPr>
          <a:xfrm>
            <a:off x="1570374" y="1549265"/>
            <a:ext cx="3379131" cy="841648"/>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class</a:t>
            </a:r>
            <a:r>
              <a:rPr sz="1191" spc="-26" dirty="0">
                <a:latin typeface="DejaVu Sans Mono"/>
                <a:cs typeface="DejaVu Sans Mono"/>
              </a:rPr>
              <a:t> </a:t>
            </a:r>
            <a:r>
              <a:rPr sz="1191" dirty="0" err="1">
                <a:latin typeface="DejaVu Sans Mono"/>
              </a:rPr>
              <a:t>EdgeWeighted</a:t>
            </a:r>
            <a:r>
              <a:rPr lang="en-US" sz="1191" dirty="0" err="1">
                <a:latin typeface="DejaVu Sans Mono"/>
              </a:rPr>
              <a:t>Digraph</a:t>
            </a:r>
            <a:endParaRPr lang="en-US" sz="1191" dirty="0">
              <a:latin typeface="DejaVu Sans Mono"/>
            </a:endParaRPr>
          </a:p>
          <a:p>
            <a:pPr marL="11206">
              <a:spcBef>
                <a:spcPts val="247"/>
              </a:spcBef>
            </a:pPr>
            <a:r>
              <a:rPr sz="1191" dirty="0">
                <a:latin typeface="DejaVu Sans Mono"/>
                <a:cs typeface="DejaVu Sans Mono"/>
              </a:rPr>
              <a:t>{</a:t>
            </a:r>
          </a:p>
          <a:p>
            <a:pPr marL="284645">
              <a:spcBef>
                <a:spcPts val="224"/>
              </a:spcBef>
            </a:pPr>
            <a:r>
              <a:rPr sz="1191" dirty="0">
                <a:latin typeface="DejaVu Sans Mono"/>
                <a:cs typeface="DejaVu Sans Mono"/>
              </a:rPr>
              <a:t>private final int</a:t>
            </a:r>
            <a:r>
              <a:rPr sz="1191" spc="-18" dirty="0">
                <a:latin typeface="DejaVu Sans Mono"/>
                <a:cs typeface="DejaVu Sans Mono"/>
              </a:rPr>
              <a:t> </a:t>
            </a:r>
            <a:r>
              <a:rPr sz="1191" dirty="0">
                <a:latin typeface="DejaVu Sans Mono"/>
                <a:cs typeface="DejaVu Sans Mono"/>
              </a:rPr>
              <a:t>V;</a:t>
            </a:r>
          </a:p>
          <a:p>
            <a:pPr marL="284645">
              <a:spcBef>
                <a:spcPts val="229"/>
              </a:spcBef>
            </a:pPr>
            <a:r>
              <a:rPr sz="1191" dirty="0">
                <a:latin typeface="DejaVu Sans Mono"/>
                <a:cs typeface="DejaVu Sans Mono"/>
              </a:rPr>
              <a:t>private final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r>
              <a:rPr sz="1191" spc="-66" dirty="0">
                <a:latin typeface="DejaVu Sans Mono"/>
                <a:cs typeface="DejaVu Sans Mono"/>
              </a:rPr>
              <a:t> </a:t>
            </a:r>
            <a:r>
              <a:rPr sz="1191" dirty="0">
                <a:latin typeface="DejaVu Sans Mono"/>
                <a:cs typeface="DejaVu Sans Mono"/>
              </a:rPr>
              <a:t>adj;</a:t>
            </a:r>
          </a:p>
        </p:txBody>
      </p:sp>
      <p:sp>
        <p:nvSpPr>
          <p:cNvPr id="10" name="object 8">
            <a:extLst>
              <a:ext uri="{FF2B5EF4-FFF2-40B4-BE49-F238E27FC236}">
                <a16:creationId xmlns:a16="http://schemas.microsoft.com/office/drawing/2014/main" id="{0B617089-5712-AF42-A957-AE656E9ACDC3}"/>
              </a:ext>
            </a:extLst>
          </p:cNvPr>
          <p:cNvSpPr txBox="1"/>
          <p:nvPr/>
        </p:nvSpPr>
        <p:spPr>
          <a:xfrm>
            <a:off x="1843940" y="2592769"/>
            <a:ext cx="4065013" cy="1475667"/>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a:t>
            </a:r>
            <a:r>
              <a:rPr sz="1191" dirty="0" err="1">
                <a:latin typeface="DejaVu Sans Mono"/>
                <a:cs typeface="DejaVu Sans Mono"/>
              </a:rPr>
              <a:t>EdgeWeighted</a:t>
            </a:r>
            <a:r>
              <a:rPr lang="en-US" sz="1191" dirty="0" err="1">
                <a:latin typeface="DejaVu Sans Mono"/>
              </a:rPr>
              <a:t>Digraph</a:t>
            </a:r>
            <a:r>
              <a:rPr lang="en-US" sz="1191" dirty="0">
                <a:latin typeface="DejaVu Sans Mono"/>
              </a:rPr>
              <a:t> </a:t>
            </a:r>
            <a:r>
              <a:rPr sz="1191" dirty="0">
                <a:latin typeface="DejaVu Sans Mono"/>
                <a:cs typeface="DejaVu Sans Mono"/>
              </a:rPr>
              <a:t>(int</a:t>
            </a:r>
            <a:r>
              <a:rPr sz="1191" spc="-26" dirty="0">
                <a:latin typeface="DejaVu Sans Mono"/>
                <a:cs typeface="DejaVu Sans Mono"/>
              </a:rPr>
              <a:t> </a:t>
            </a:r>
            <a:r>
              <a:rPr sz="1191" dirty="0">
                <a:latin typeface="DejaVu Sans Mono"/>
                <a:cs typeface="DejaVu Sans Mono"/>
              </a:rPr>
              <a:t>V)</a:t>
            </a:r>
          </a:p>
          <a:p>
            <a:pPr marL="11206">
              <a:spcBef>
                <a:spcPts val="163"/>
              </a:spcBef>
            </a:pPr>
            <a:r>
              <a:rPr sz="1191" dirty="0">
                <a:latin typeface="DejaVu Sans Mono"/>
                <a:cs typeface="DejaVu Sans Mono"/>
              </a:rPr>
              <a:t>{</a:t>
            </a:r>
          </a:p>
          <a:p>
            <a:pPr marL="284645">
              <a:spcBef>
                <a:spcPts val="224"/>
              </a:spcBef>
            </a:pPr>
            <a:r>
              <a:rPr sz="1191" dirty="0">
                <a:latin typeface="DejaVu Sans Mono"/>
                <a:cs typeface="DejaVu Sans Mono"/>
              </a:rPr>
              <a:t>this.V =</a:t>
            </a:r>
            <a:r>
              <a:rPr sz="1191" spc="-9" dirty="0">
                <a:latin typeface="DejaVu Sans Mono"/>
                <a:cs typeface="DejaVu Sans Mono"/>
              </a:rPr>
              <a:t> </a:t>
            </a:r>
            <a:r>
              <a:rPr sz="1191" dirty="0">
                <a:latin typeface="DejaVu Sans Mono"/>
                <a:cs typeface="DejaVu Sans Mono"/>
              </a:rPr>
              <a:t>V;</a:t>
            </a:r>
          </a:p>
          <a:p>
            <a:pPr marL="284645" marR="4483">
              <a:lnSpc>
                <a:spcPct val="115900"/>
              </a:lnSpc>
            </a:pPr>
            <a:r>
              <a:rPr sz="1191" dirty="0">
                <a:latin typeface="DejaVu Sans Mono"/>
                <a:cs typeface="DejaVu Sans Mono"/>
              </a:rPr>
              <a:t>adj =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new</a:t>
            </a:r>
            <a:r>
              <a:rPr sz="1191" spc="-66"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[V];  </a:t>
            </a:r>
            <a:endParaRPr lang="en-US" sz="1191" dirty="0">
              <a:latin typeface="DejaVu Sans Mono"/>
              <a:cs typeface="DejaVu Sans Mono"/>
            </a:endParaRPr>
          </a:p>
          <a:p>
            <a:pPr marL="284645" marR="4483">
              <a:lnSpc>
                <a:spcPct val="115900"/>
              </a:lnSpc>
            </a:pPr>
            <a:r>
              <a:rPr sz="1191" dirty="0">
                <a:latin typeface="DejaVu Sans Mono"/>
                <a:cs typeface="DejaVu Sans Mono"/>
              </a:rPr>
              <a:t>for (int v = 0; v &lt; V;</a:t>
            </a:r>
            <a:r>
              <a:rPr sz="1191" spc="-49" dirty="0">
                <a:latin typeface="DejaVu Sans Mono"/>
                <a:cs typeface="DejaVu Sans Mono"/>
              </a:rPr>
              <a:t> </a:t>
            </a:r>
            <a:r>
              <a:rPr sz="1191" dirty="0">
                <a:latin typeface="DejaVu Sans Mono"/>
                <a:cs typeface="DejaVu Sans Mono"/>
              </a:rPr>
              <a:t>v++)</a:t>
            </a:r>
          </a:p>
          <a:p>
            <a:pPr marL="558083">
              <a:spcBef>
                <a:spcPts val="229"/>
              </a:spcBef>
            </a:pPr>
            <a:r>
              <a:rPr sz="1191" dirty="0">
                <a:latin typeface="DejaVu Sans Mono"/>
                <a:cs typeface="DejaVu Sans Mono"/>
              </a:rPr>
              <a:t>adj[v] = new</a:t>
            </a:r>
            <a:r>
              <a:rPr sz="1191" spc="-35"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p>
          <a:p>
            <a:pPr marL="11206">
              <a:spcBef>
                <a:spcPts val="159"/>
              </a:spcBef>
            </a:pPr>
            <a:r>
              <a:rPr sz="1191" dirty="0">
                <a:latin typeface="DejaVu Sans Mono"/>
                <a:cs typeface="DejaVu Sans Mono"/>
              </a:rPr>
              <a:t>}</a:t>
            </a:r>
          </a:p>
        </p:txBody>
      </p:sp>
      <p:sp>
        <p:nvSpPr>
          <p:cNvPr id="11" name="object 9">
            <a:extLst>
              <a:ext uri="{FF2B5EF4-FFF2-40B4-BE49-F238E27FC236}">
                <a16:creationId xmlns:a16="http://schemas.microsoft.com/office/drawing/2014/main" id="{BF40240F-4248-A74A-A7B2-C53D3DBFA238}"/>
              </a:ext>
            </a:extLst>
          </p:cNvPr>
          <p:cNvSpPr txBox="1"/>
          <p:nvPr/>
        </p:nvSpPr>
        <p:spPr>
          <a:xfrm>
            <a:off x="1843941" y="4250595"/>
            <a:ext cx="3487831" cy="1073658"/>
          </a:xfrm>
          <a:prstGeom prst="rect">
            <a:avLst/>
          </a:prstGeom>
        </p:spPr>
        <p:txBody>
          <a:bodyPr vert="horz" wrap="square" lIns="0" tIns="39781" rIns="0" bIns="0" rtlCol="0">
            <a:spAutoFit/>
          </a:bodyPr>
          <a:lstStyle/>
          <a:p>
            <a:pPr marL="11206">
              <a:spcBef>
                <a:spcPts val="313"/>
              </a:spcBef>
            </a:pPr>
            <a:r>
              <a:rPr sz="1191" dirty="0">
                <a:latin typeface="DejaVu Sans Mono"/>
                <a:cs typeface="DejaVu Sans Mono"/>
              </a:rPr>
              <a:t>public void </a:t>
            </a:r>
            <a:r>
              <a:rPr sz="1191" dirty="0" err="1">
                <a:latin typeface="DejaVu Sans Mono"/>
                <a:cs typeface="DejaVu Sans Mono"/>
              </a:rPr>
              <a:t>addEdge</a:t>
            </a:r>
            <a:r>
              <a:rPr sz="1191" dirty="0">
                <a:latin typeface="DejaVu Sans Mono"/>
                <a:cs typeface="DejaVu Sans Mono"/>
              </a:rPr>
              <a:t>(</a:t>
            </a:r>
            <a:r>
              <a:rPr lang="en-US" sz="1191" dirty="0" err="1">
                <a:latin typeface="DejaVu Sans Mono"/>
                <a:cs typeface="DejaVu Sans Mono"/>
              </a:rPr>
              <a:t>Directed</a:t>
            </a:r>
            <a:r>
              <a:rPr sz="1191" dirty="0" err="1">
                <a:latin typeface="DejaVu Sans Mono"/>
                <a:cs typeface="DejaVu Sans Mono"/>
              </a:rPr>
              <a:t>Edge</a:t>
            </a:r>
            <a:r>
              <a:rPr sz="1191" spc="-18" dirty="0">
                <a:latin typeface="DejaVu Sans Mono"/>
                <a:cs typeface="DejaVu Sans Mono"/>
              </a:rPr>
              <a:t> </a:t>
            </a:r>
            <a:r>
              <a:rPr sz="1191" dirty="0">
                <a:latin typeface="DejaVu Sans Mono"/>
                <a:cs typeface="DejaVu Sans Mono"/>
              </a:rPr>
              <a:t>e)</a:t>
            </a:r>
          </a:p>
          <a:p>
            <a:pPr marL="11206">
              <a:spcBef>
                <a:spcPts val="229"/>
              </a:spcBef>
            </a:pPr>
            <a:r>
              <a:rPr sz="1191" dirty="0">
                <a:latin typeface="DejaVu Sans Mono"/>
                <a:cs typeface="DejaVu Sans Mono"/>
              </a:rPr>
              <a:t>{</a:t>
            </a:r>
          </a:p>
          <a:p>
            <a:pPr marL="284645" marR="4483">
              <a:lnSpc>
                <a:spcPct val="111300"/>
              </a:lnSpc>
              <a:spcBef>
                <a:spcPts val="62"/>
              </a:spcBef>
            </a:pPr>
            <a:r>
              <a:rPr sz="1191" dirty="0">
                <a:latin typeface="DejaVu Sans Mono"/>
                <a:cs typeface="DejaVu Sans Mono"/>
              </a:rPr>
              <a:t>int v = </a:t>
            </a:r>
            <a:r>
              <a:rPr sz="1191" dirty="0" err="1">
                <a:latin typeface="DejaVu Sans Mono"/>
                <a:cs typeface="DejaVu Sans Mono"/>
              </a:rPr>
              <a:t>e.</a:t>
            </a:r>
            <a:r>
              <a:rPr lang="en-US" sz="1191" dirty="0" err="1">
                <a:latin typeface="DejaVu Sans Mono"/>
                <a:cs typeface="DejaVu Sans Mono"/>
              </a:rPr>
              <a:t>from</a:t>
            </a:r>
            <a:r>
              <a:rPr sz="1191" dirty="0">
                <a:latin typeface="DejaVu Sans Mono"/>
                <a:cs typeface="DejaVu Sans Mono"/>
              </a:rPr>
              <a:t>()</a:t>
            </a:r>
            <a:r>
              <a:rPr lang="en-US" sz="1191" dirty="0">
                <a:latin typeface="DejaVu Sans Mono"/>
                <a:cs typeface="DejaVu Sans Mono"/>
              </a:rPr>
              <a:t>;  </a:t>
            </a:r>
          </a:p>
          <a:p>
            <a:pPr marL="284645" marR="4483">
              <a:lnSpc>
                <a:spcPct val="111300"/>
              </a:lnSpc>
              <a:spcBef>
                <a:spcPts val="62"/>
              </a:spcBef>
            </a:pPr>
            <a:r>
              <a:rPr sz="1191" dirty="0" err="1">
                <a:latin typeface="DejaVu Sans Mono"/>
                <a:cs typeface="DejaVu Sans Mono"/>
              </a:rPr>
              <a:t>adj</a:t>
            </a:r>
            <a:r>
              <a:rPr sz="1191" dirty="0">
                <a:latin typeface="DejaVu Sans Mono"/>
                <a:cs typeface="DejaVu Sans Mono"/>
              </a:rPr>
              <a:t>[v].add(e);</a:t>
            </a:r>
          </a:p>
          <a:p>
            <a:pPr marL="11206">
              <a:spcBef>
                <a:spcPts val="224"/>
              </a:spcBef>
            </a:pPr>
            <a:r>
              <a:rPr sz="1191" dirty="0">
                <a:latin typeface="DejaVu Sans Mono"/>
                <a:cs typeface="DejaVu Sans Mono"/>
              </a:rPr>
              <a:t>}</a:t>
            </a:r>
          </a:p>
        </p:txBody>
      </p:sp>
      <p:sp>
        <p:nvSpPr>
          <p:cNvPr id="12" name="object 10">
            <a:extLst>
              <a:ext uri="{FF2B5EF4-FFF2-40B4-BE49-F238E27FC236}">
                <a16:creationId xmlns:a16="http://schemas.microsoft.com/office/drawing/2014/main" id="{D13EC77D-C1E2-214F-9235-32E15E70DCF0}"/>
              </a:ext>
            </a:extLst>
          </p:cNvPr>
          <p:cNvSpPr txBox="1"/>
          <p:nvPr/>
        </p:nvSpPr>
        <p:spPr>
          <a:xfrm>
            <a:off x="1570374" y="5555504"/>
            <a:ext cx="3664357" cy="632744"/>
          </a:xfrm>
          <a:prstGeom prst="rect">
            <a:avLst/>
          </a:prstGeom>
        </p:spPr>
        <p:txBody>
          <a:bodyPr vert="horz" wrap="square" lIns="0" tIns="31376" rIns="0" bIns="0" rtlCol="0">
            <a:spAutoFit/>
          </a:bodyPr>
          <a:lstStyle/>
          <a:p>
            <a:pPr marL="284645">
              <a:spcBef>
                <a:spcPts val="247"/>
              </a:spcBef>
            </a:pPr>
            <a:r>
              <a:rPr sz="1191" dirty="0">
                <a:latin typeface="DejaVu Sans Mono"/>
                <a:cs typeface="DejaVu Sans Mono"/>
              </a:rPr>
              <a:t>public </a:t>
            </a:r>
            <a:r>
              <a:rPr sz="1191" dirty="0" err="1">
                <a:latin typeface="DejaVu Sans Mono"/>
                <a:cs typeface="DejaVu Sans Mono"/>
              </a:rPr>
              <a:t>Iterable</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adj(int</a:t>
            </a:r>
            <a:r>
              <a:rPr sz="1191" spc="-62" dirty="0">
                <a:latin typeface="DejaVu Sans Mono"/>
                <a:cs typeface="DejaVu Sans Mono"/>
              </a:rPr>
              <a:t> </a:t>
            </a:r>
            <a:r>
              <a:rPr sz="1191" dirty="0">
                <a:latin typeface="DejaVu Sans Mono"/>
                <a:cs typeface="DejaVu Sans Mono"/>
              </a:rPr>
              <a:t>v)</a:t>
            </a:r>
          </a:p>
          <a:p>
            <a:pPr marL="284645">
              <a:spcBef>
                <a:spcPts val="163"/>
              </a:spcBef>
              <a:tabLst>
                <a:tab pos="558083" algn="l"/>
                <a:tab pos="2017166" algn="l"/>
              </a:tabLst>
            </a:pPr>
            <a:r>
              <a:rPr sz="1191" dirty="0">
                <a:latin typeface="DejaVu Sans Mono"/>
                <a:cs typeface="DejaVu Sans Mono"/>
              </a:rPr>
              <a:t>{	return</a:t>
            </a:r>
            <a:r>
              <a:rPr sz="1191" spc="4" dirty="0">
                <a:latin typeface="DejaVu Sans Mono"/>
                <a:cs typeface="DejaVu Sans Mono"/>
              </a:rPr>
              <a:t> </a:t>
            </a:r>
            <a:r>
              <a:rPr sz="1191" dirty="0">
                <a:latin typeface="DejaVu Sans Mono"/>
                <a:cs typeface="DejaVu Sans Mono"/>
              </a:rPr>
              <a:t>adj[v];	}</a:t>
            </a:r>
          </a:p>
          <a:p>
            <a:pPr marL="11206">
              <a:spcBef>
                <a:spcPts val="224"/>
              </a:spcBef>
            </a:pPr>
            <a:r>
              <a:rPr sz="1191" dirty="0">
                <a:latin typeface="DejaVu Sans Mono"/>
                <a:cs typeface="DejaVu Sans Mono"/>
              </a:rPr>
              <a:t>}</a:t>
            </a:r>
          </a:p>
        </p:txBody>
      </p:sp>
      <p:sp>
        <p:nvSpPr>
          <p:cNvPr id="13" name="object 12">
            <a:extLst>
              <a:ext uri="{FF2B5EF4-FFF2-40B4-BE49-F238E27FC236}">
                <a16:creationId xmlns:a16="http://schemas.microsoft.com/office/drawing/2014/main" id="{92FDB543-9571-1E4C-B8AC-99B1A7AA2C2E}"/>
              </a:ext>
            </a:extLst>
          </p:cNvPr>
          <p:cNvSpPr txBox="1"/>
          <p:nvPr/>
        </p:nvSpPr>
        <p:spPr>
          <a:xfrm>
            <a:off x="6264734" y="4816592"/>
            <a:ext cx="151156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Trebuchet MS"/>
              </a:rPr>
              <a:t>add edge </a:t>
            </a:r>
            <a:r>
              <a:rPr lang="en-US" sz="1059" kern="0" dirty="0">
                <a:solidFill>
                  <a:srgbClr val="8D3124"/>
                </a:solidFill>
                <a:latin typeface="Trebuchet MS"/>
              </a:rPr>
              <a:t>e = v-&gt;w to only v’s</a:t>
            </a:r>
            <a:r>
              <a:rPr sz="1059" kern="0" dirty="0">
                <a:solidFill>
                  <a:srgbClr val="8D3124"/>
                </a:solidFill>
                <a:latin typeface="Trebuchet MS"/>
              </a:rPr>
              <a:t>  adjacency lists</a:t>
            </a:r>
          </a:p>
        </p:txBody>
      </p:sp>
      <p:sp>
        <p:nvSpPr>
          <p:cNvPr id="14" name="object 13">
            <a:extLst>
              <a:ext uri="{FF2B5EF4-FFF2-40B4-BE49-F238E27FC236}">
                <a16:creationId xmlns:a16="http://schemas.microsoft.com/office/drawing/2014/main" id="{6F4995BF-CAF1-6540-8D7F-94F54FB6F49F}"/>
              </a:ext>
            </a:extLst>
          </p:cNvPr>
          <p:cNvSpPr/>
          <p:nvPr/>
        </p:nvSpPr>
        <p:spPr>
          <a:xfrm>
            <a:off x="5432661" y="5008968"/>
            <a:ext cx="731184" cy="560"/>
          </a:xfrm>
          <a:custGeom>
            <a:avLst/>
            <a:gdLst/>
            <a:ahLst/>
            <a:cxnLst/>
            <a:rect l="l" t="t" r="r" b="b"/>
            <a:pathLst>
              <a:path w="828675" h="635">
                <a:moveTo>
                  <a:pt x="0" y="0"/>
                </a:moveTo>
                <a:lnTo>
                  <a:pt x="9537" y="0"/>
                </a:lnTo>
                <a:lnTo>
                  <a:pt x="828304" y="95"/>
                </a:lnTo>
              </a:path>
            </a:pathLst>
          </a:custGeom>
          <a:ln w="19074">
            <a:solidFill>
              <a:srgbClr val="8D3124"/>
            </a:solidFill>
            <a:headEnd type="triangle" w="med" len="med"/>
            <a:tailEnd type="none" w="med" len="med"/>
          </a:ln>
        </p:spPr>
        <p:txBody>
          <a:bodyPr wrap="square" lIns="0" tIns="0" rIns="0" bIns="0" rtlCol="0"/>
          <a:lstStyle/>
          <a:p>
            <a:endParaRPr sz="1588"/>
          </a:p>
        </p:txBody>
      </p:sp>
    </p:spTree>
    <p:extLst>
      <p:ext uri="{BB962C8B-B14F-4D97-AF65-F5344CB8AC3E}">
        <p14:creationId xmlns:p14="http://schemas.microsoft.com/office/powerpoint/2010/main" val="1143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4">
            <a:extLst>
              <a:ext uri="{FF2B5EF4-FFF2-40B4-BE49-F238E27FC236}">
                <a16:creationId xmlns:a16="http://schemas.microsoft.com/office/drawing/2014/main" id="{40B495A1-5057-B448-930A-14DBD4614EB7}"/>
              </a:ext>
            </a:extLst>
          </p:cNvPr>
          <p:cNvSpPr/>
          <p:nvPr/>
        </p:nvSpPr>
        <p:spPr>
          <a:xfrm>
            <a:off x="386185" y="4045177"/>
            <a:ext cx="4823378" cy="2083402"/>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altLang="zh-CN" dirty="0">
                <a:latin typeface="Arial"/>
                <a:cs typeface="Arial"/>
              </a:rPr>
              <a:t>Single-source Shortest Paths 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15923" y="2061367"/>
            <a:ext cx="8321879" cy="1384995"/>
          </a:xfrm>
          <a:prstGeom prst="rect">
            <a:avLst/>
          </a:prstGeom>
          <a:solidFill>
            <a:schemeClr val="bg1">
              <a:lumMod val="95000"/>
            </a:schemeClr>
          </a:solidFill>
          <a:ln>
            <a:noFill/>
          </a:ln>
        </p:spPr>
        <p:txBody>
          <a:bodyPr wrap="square" rtlCol="0">
            <a:spAutoFit/>
          </a:bodyPr>
          <a:lstStyle/>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altLang="zh-CN" sz="1200" dirty="0">
                <a:solidFill>
                  <a:srgbClr val="FF0000"/>
                </a:solidFill>
                <a:latin typeface="Menlo" panose="020B0609030804020204" pitchFamily="49" charset="0"/>
                <a:ea typeface="Menlo" panose="020B0609030804020204" pitchFamily="49" charset="0"/>
                <a:cs typeface="Menlo" panose="020B0609030804020204" pitchFamily="49" charset="0"/>
              </a:rPr>
              <a:t>SP</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SP(</a:t>
            </a:r>
            <a:r>
              <a:rPr lang="en-US" sz="1200" dirty="0" err="1">
                <a:latin typeface="Menlo" panose="020B0609030804020204" pitchFamily="49" charset="0"/>
                <a:ea typeface="Menlo" panose="020B0609030804020204" pitchFamily="49" charset="0"/>
                <a:cs typeface="Menlo" panose="020B0609030804020204" pitchFamily="49" charset="0"/>
              </a:rPr>
              <a:t>EdgeWeightedGraph</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G, int s)</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paths from s in graph G</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distTo</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length of shortest path from s to v</a:t>
            </a:r>
          </a:p>
          <a:p>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dirty="0" err="1">
                <a:latin typeface="Menlo" panose="020B0609030804020204" pitchFamily="49" charset="0"/>
                <a:ea typeface="Menlo" panose="020B0609030804020204" pitchFamily="49" charset="0"/>
                <a:cs typeface="Menlo" panose="020B0609030804020204" pitchFamily="49" charset="0"/>
              </a:rPr>
              <a:t>Iterable</a:t>
            </a:r>
            <a:r>
              <a:rPr lang="en-US" altLang="zh-CN" sz="1200" dirty="0">
                <a:latin typeface="Menlo" panose="020B0609030804020204" pitchFamily="49" charset="0"/>
                <a:ea typeface="Menlo" panose="020B0609030804020204" pitchFamily="49" charset="0"/>
                <a:cs typeface="Menlo" panose="020B0609030804020204" pitchFamily="49" charset="0"/>
              </a:rPr>
              <a:t> &lt;</a:t>
            </a:r>
            <a:r>
              <a:rPr lang="en-US" altLang="zh-CN" sz="1200" dirty="0" err="1">
                <a:latin typeface="Menlo" panose="020B0609030804020204" pitchFamily="49" charset="0"/>
                <a:ea typeface="Menlo" panose="020B0609030804020204" pitchFamily="49" charset="0"/>
                <a:cs typeface="Menlo" panose="020B0609030804020204" pitchFamily="49" charset="0"/>
              </a:rPr>
              <a:t>DirectedEdge</a:t>
            </a:r>
            <a:r>
              <a:rPr lang="en-US" altLang="zh-CN" sz="1200" dirty="0">
                <a:latin typeface="Menlo" panose="020B0609030804020204" pitchFamily="49" charset="0"/>
                <a:ea typeface="Menlo" panose="020B0609030804020204" pitchFamily="49" charset="0"/>
                <a:cs typeface="Menlo" panose="020B0609030804020204" pitchFamily="49" charset="0"/>
              </a:rPr>
              <a:t>&gt; </a:t>
            </a:r>
            <a:r>
              <a:rPr lang="en-US" altLang="zh-CN" sz="1200" dirty="0" err="1">
                <a:latin typeface="Menlo" panose="020B0609030804020204" pitchFamily="49" charset="0"/>
                <a:ea typeface="Menlo" panose="020B0609030804020204" pitchFamily="49" charset="0"/>
                <a:cs typeface="Menlo" panose="020B0609030804020204" pitchFamily="49" charset="0"/>
              </a:rPr>
              <a:t>pathTo</a:t>
            </a:r>
            <a:r>
              <a:rPr lang="en-US" altLang="zh-CN" sz="1200" dirty="0">
                <a:latin typeface="Menlo" panose="020B0609030804020204" pitchFamily="49" charset="0"/>
                <a:ea typeface="Menlo" panose="020B0609030804020204" pitchFamily="49" charset="0"/>
                <a:cs typeface="Menlo" panose="020B0609030804020204" pitchFamily="49" charset="0"/>
              </a:rPr>
              <a:t>(int v)</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 from s to v</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5" name="object 10">
            <a:extLst>
              <a:ext uri="{FF2B5EF4-FFF2-40B4-BE49-F238E27FC236}">
                <a16:creationId xmlns:a16="http://schemas.microsoft.com/office/drawing/2014/main" id="{A47B7744-2D02-BF4E-AFF9-2D1A7BA89DCE}"/>
              </a:ext>
            </a:extLst>
          </p:cNvPr>
          <p:cNvSpPr/>
          <p:nvPr/>
        </p:nvSpPr>
        <p:spPr>
          <a:xfrm flipV="1">
            <a:off x="515923" y="2348340"/>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4" name="Rectangle 13">
            <a:extLst>
              <a:ext uri="{FF2B5EF4-FFF2-40B4-BE49-F238E27FC236}">
                <a16:creationId xmlns:a16="http://schemas.microsoft.com/office/drawing/2014/main" id="{0BF4669A-F128-4C44-A50D-D16D02A66EF0}"/>
              </a:ext>
            </a:extLst>
          </p:cNvPr>
          <p:cNvSpPr/>
          <p:nvPr/>
        </p:nvSpPr>
        <p:spPr>
          <a:xfrm>
            <a:off x="457200" y="146251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19" name="object 5">
            <a:extLst>
              <a:ext uri="{FF2B5EF4-FFF2-40B4-BE49-F238E27FC236}">
                <a16:creationId xmlns:a16="http://schemas.microsoft.com/office/drawing/2014/main" id="{802F1481-254D-834A-8AB7-DD4FA5C05705}"/>
              </a:ext>
            </a:extLst>
          </p:cNvPr>
          <p:cNvSpPr txBox="1"/>
          <p:nvPr/>
        </p:nvSpPr>
        <p:spPr>
          <a:xfrm>
            <a:off x="386185" y="4045176"/>
            <a:ext cx="4731099" cy="2223686"/>
          </a:xfrm>
          <a:prstGeom prst="rect">
            <a:avLst/>
          </a:prstGeom>
          <a:solidFill>
            <a:schemeClr val="accent1">
              <a:lumMod val="20000"/>
              <a:lumOff val="80000"/>
            </a:schemeClr>
          </a:solidFill>
        </p:spPr>
        <p:txBody>
          <a:bodyPr vert="horz" wrap="square" lIns="0" tIns="152400" rIns="0" bIns="0" rtlCol="0">
            <a:spAutoFit/>
          </a:bodyPr>
          <a:lstStyle/>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SP</a:t>
            </a:r>
            <a:r>
              <a:rPr lang="en-US" sz="1050" spc="-5" dirty="0">
                <a:latin typeface="DejaVu Sans Mono"/>
                <a:cs typeface="DejaVu Sans Mono"/>
              </a:rPr>
              <a:t> </a:t>
            </a:r>
            <a:r>
              <a:rPr sz="1050" spc="-5" dirty="0" err="1">
                <a:latin typeface="DejaVu Sans Mono"/>
                <a:cs typeface="DejaVu Sans Mono"/>
              </a:rPr>
              <a:t>sp</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new</a:t>
            </a:r>
            <a:r>
              <a:rPr lang="en-US" sz="1050" spc="-5" dirty="0">
                <a:latin typeface="DejaVu Sans Mono"/>
                <a:cs typeface="DejaVu Sans Mono"/>
              </a:rPr>
              <a:t> </a:t>
            </a:r>
            <a:r>
              <a:rPr sz="1050" spc="-5" dirty="0">
                <a:latin typeface="DejaVu Sans Mono"/>
                <a:cs typeface="DejaVu Sans Mono"/>
              </a:rPr>
              <a:t>SP(G,</a:t>
            </a:r>
            <a:r>
              <a:rPr lang="en-US" sz="1050" spc="-5" dirty="0">
                <a:latin typeface="DejaVu Sans Mono"/>
                <a:cs typeface="DejaVu Sans Mono"/>
              </a:rPr>
              <a:t> </a:t>
            </a:r>
            <a:r>
              <a:rPr sz="1050" spc="-5" dirty="0">
                <a:latin typeface="DejaVu Sans Mono"/>
                <a:cs typeface="DejaVu Sans Mono"/>
              </a:rPr>
              <a:t>s);</a:t>
            </a:r>
            <a:endParaRPr lang="en-US" sz="1050" spc="-5" dirty="0">
              <a:latin typeface="DejaVu Sans Mono"/>
              <a:cs typeface="DejaVu Sans Mono"/>
            </a:endParaRPr>
          </a:p>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int</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0;</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&lt;</a:t>
            </a:r>
            <a:r>
              <a:rPr lang="en-US" sz="1050" spc="-5" dirty="0">
                <a:latin typeface="DejaVu Sans Mono"/>
                <a:cs typeface="DejaVu Sans Mono"/>
              </a:rPr>
              <a:t> </a:t>
            </a:r>
            <a:r>
              <a:rPr sz="1050" spc="-5" dirty="0">
                <a:latin typeface="DejaVu Sans Mono"/>
                <a:cs typeface="DejaVu Sans Mono"/>
              </a:rPr>
              <a:t>G.V();</a:t>
            </a:r>
            <a:r>
              <a:rPr lang="en-US" sz="1050" spc="-5" dirty="0">
                <a:latin typeface="DejaVu Sans Mono"/>
                <a:cs typeface="DejaVu Sans Mono"/>
              </a:rPr>
              <a:t> </a:t>
            </a:r>
            <a:r>
              <a:rPr sz="1050" spc="-5" dirty="0">
                <a:latin typeface="DejaVu Sans Mono"/>
                <a:cs typeface="DejaVu Sans Mono"/>
              </a:rPr>
              <a:t>v++)</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StdOut.printf("%d</a:t>
            </a:r>
            <a:r>
              <a:rPr lang="en-US" sz="1050" spc="-5" dirty="0">
                <a:latin typeface="DejaVu Sans Mono"/>
                <a:cs typeface="DejaVu Sans Mono"/>
              </a:rPr>
              <a:t> </a:t>
            </a:r>
            <a:r>
              <a:rPr sz="1050" spc="-5" dirty="0">
                <a:latin typeface="DejaVu Sans Mono"/>
                <a:cs typeface="DejaVu Sans Mono"/>
              </a:rPr>
              <a:t>to</a:t>
            </a:r>
            <a:r>
              <a:rPr lang="en-US" sz="1050" spc="-5" dirty="0">
                <a:latin typeface="DejaVu Sans Mono"/>
                <a:cs typeface="DejaVu Sans Mono"/>
              </a:rPr>
              <a:t> </a:t>
            </a:r>
            <a:r>
              <a:rPr sz="1050" spc="-5" dirty="0">
                <a:latin typeface="DejaVu Sans Mono"/>
                <a:cs typeface="DejaVu Sans Mono"/>
              </a:rPr>
              <a:t>%d</a:t>
            </a:r>
            <a:r>
              <a:rPr lang="en-US" sz="1050" spc="-5" dirty="0">
                <a:latin typeface="DejaVu Sans Mono"/>
                <a:cs typeface="DejaVu Sans Mono"/>
              </a:rPr>
              <a:t> </a:t>
            </a:r>
            <a:r>
              <a:rPr sz="1050" spc="-5" dirty="0">
                <a:latin typeface="DejaVu Sans Mono"/>
                <a:cs typeface="DejaVu Sans Mono"/>
              </a:rPr>
              <a:t>(%.2f):</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s,</a:t>
            </a:r>
            <a:r>
              <a:rPr lang="en-US" sz="1050" spc="-5" dirty="0">
                <a:latin typeface="DejaVu Sans Mono"/>
                <a:cs typeface="DejaVu Sans Mono"/>
              </a:rPr>
              <a:t> </a:t>
            </a:r>
            <a:r>
              <a:rPr sz="1050" spc="-5" dirty="0">
                <a:latin typeface="DejaVu Sans Mono"/>
                <a:cs typeface="DejaVu Sans Mono"/>
              </a:rPr>
              <a:t>v,	sp.distTo(v)); </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DirectedEdge</a:t>
            </a:r>
            <a:r>
              <a:rPr lang="en-US" sz="1050" spc="-5" dirty="0">
                <a:latin typeface="DejaVu Sans Mono"/>
                <a:cs typeface="DejaVu Sans Mono"/>
              </a:rPr>
              <a:t> </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err="1">
                <a:latin typeface="DejaVu Sans Mono"/>
                <a:cs typeface="DejaVu Sans Mono"/>
              </a:rPr>
              <a:t>sp.pathTo</a:t>
            </a:r>
            <a:r>
              <a:rPr sz="1050" spc="-5" dirty="0">
                <a:latin typeface="DejaVu Sans Mono"/>
                <a:cs typeface="DejaVu Sans Mono"/>
              </a:rPr>
              <a:t>(v))</a:t>
            </a:r>
            <a:r>
              <a:rPr lang="en-US" sz="1050" dirty="0">
                <a:latin typeface="DejaVu Sans Mono"/>
                <a:cs typeface="DejaVu Sans Mono"/>
              </a:rPr>
              <a:t> {</a:t>
            </a: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endParaRPr lang="en-US"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StdOut.println</a:t>
            </a:r>
            <a:r>
              <a:rPr sz="1050" spc="-5" dirty="0">
                <a:latin typeface="DejaVu Sans Mono"/>
                <a:cs typeface="DejaVu Sans Mono"/>
              </a:rPr>
              <a:t>();</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lang="en-US" sz="1050" spc="-5" dirty="0">
              <a:latin typeface="DejaVu Sans Mono"/>
              <a:cs typeface="DejaVu Sans Mono"/>
            </a:endParaRPr>
          </a:p>
        </p:txBody>
      </p:sp>
      <p:pic>
        <p:nvPicPr>
          <p:cNvPr id="6" name="Picture 5">
            <a:extLst>
              <a:ext uri="{FF2B5EF4-FFF2-40B4-BE49-F238E27FC236}">
                <a16:creationId xmlns:a16="http://schemas.microsoft.com/office/drawing/2014/main" id="{70767BB2-93D7-784E-884C-6BD6912A08C6}"/>
              </a:ext>
            </a:extLst>
          </p:cNvPr>
          <p:cNvPicPr>
            <a:picLocks noChangeAspect="1"/>
          </p:cNvPicPr>
          <p:nvPr/>
        </p:nvPicPr>
        <p:blipFill rotWithShape="1">
          <a:blip r:embed="rId3"/>
          <a:srcRect t="12451"/>
          <a:stretch/>
        </p:blipFill>
        <p:spPr>
          <a:xfrm>
            <a:off x="4923755" y="4345257"/>
            <a:ext cx="3981159" cy="1384995"/>
          </a:xfrm>
          <a:prstGeom prst="rect">
            <a:avLst/>
          </a:prstGeom>
        </p:spPr>
      </p:pic>
    </p:spTree>
    <p:extLst>
      <p:ext uri="{BB962C8B-B14F-4D97-AF65-F5344CB8AC3E}">
        <p14:creationId xmlns:p14="http://schemas.microsoft.com/office/powerpoint/2010/main" val="36969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animBg="1"/>
      <p:bldP spid="14"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152399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41198</TotalTime>
  <Words>6615</Words>
  <Application>Microsoft Office PowerPoint</Application>
  <PresentationFormat>On-screen Show (4:3)</PresentationFormat>
  <Paragraphs>1397</Paragraphs>
  <Slides>63</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63</vt:i4>
      </vt:variant>
    </vt:vector>
  </HeadingPairs>
  <TitlesOfParts>
    <vt:vector size="79" baseType="lpstr">
      <vt:lpstr>DejaVu Sans</vt:lpstr>
      <vt:lpstr>DejaVu Sans Mono</vt:lpstr>
      <vt:lpstr>LucidaGrande</vt:lpstr>
      <vt:lpstr>Menlo</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Weighted Directed Edge API</vt:lpstr>
      <vt:lpstr>Weighted Edge: Java Implementation</vt:lpstr>
      <vt:lpstr>Edge-Weighted Graph API</vt:lpstr>
      <vt:lpstr>Edge-Weighted Digraph: Adjacency-Lists Implementation</vt:lpstr>
      <vt:lpstr>Single-source Shortest Paths API</vt:lpstr>
      <vt:lpstr>Data Structures for Single-source Shortest Paths</vt:lpstr>
      <vt:lpstr>Edge Relaxation</vt:lpstr>
      <vt:lpstr>Generic Shortest-paths Algorithm</vt:lpstr>
      <vt:lpstr>Dijkstra's Algorithm</vt:lpstr>
      <vt:lpstr>Dijkstra’s Algorithm: Correctness Proof</vt:lpstr>
      <vt:lpstr>Video Tutorials</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Initialize</vt:lpstr>
      <vt:lpstr>Visit Node A </vt:lpstr>
      <vt:lpstr>Visit Node C </vt:lpstr>
      <vt:lpstr>Visit Node B </vt:lpstr>
      <vt:lpstr>Visit Node E </vt:lpstr>
      <vt:lpstr>Visit Node D </vt:lpstr>
      <vt:lpstr>Quiz: Dijstra’s Algorithm</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Bellman-Ford Algorithm Example 3 w. Negative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Dijkstra's Algorithm vs. Bellman-Ford Algorithm</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1195</cp:revision>
  <cp:lastPrinted>2024-11-04T21:27:29Z</cp:lastPrinted>
  <dcterms:created xsi:type="dcterms:W3CDTF">2018-08-13T22:58:39Z</dcterms:created>
  <dcterms:modified xsi:type="dcterms:W3CDTF">2024-11-05T01:11:39Z</dcterms:modified>
</cp:coreProperties>
</file>